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5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Lst>
  <p:sldSz cx="18288000" cy="10287000"/>
  <p:notesSz cx="6858000" cy="9144000"/>
  <p:embeddedFontLst>
    <p:embeddedFont>
      <p:font typeface="Helvetica Now Bold" panose="020B0604020202020204" charset="0"/>
      <p:regular r:id="rId51"/>
    </p:embeddedFont>
    <p:embeddedFont>
      <p:font typeface="Roboto" panose="02000000000000000000" pitchFamily="2" charset="0"/>
      <p:regular r:id="rId52"/>
    </p:embeddedFont>
    <p:embeddedFont>
      <p:font typeface="Roboto Bold" panose="02000000000000000000" charset="0"/>
      <p:regular r:id="rId53"/>
    </p:embeddedFont>
    <p:embeddedFont>
      <p:font typeface="Roboto Bold Italics" panose="020B0604020202020204" charset="0"/>
      <p:regular r:id="rId54"/>
    </p:embeddedFont>
    <p:embeddedFont>
      <p:font typeface="Roboto Italics" panose="020B0604020202020204" charset="0"/>
      <p:regular r:id="rId5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0" d="100"/>
          <a:sy n="70" d="100"/>
        </p:scale>
        <p:origin x="77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font" Target="fonts/font5.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3.fntdata"/><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1.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06.08.2026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ACKNOWLEDGEMENT</a:t>
            </a:r>
          </a:p>
          <a:p>
            <a:r>
              <a:rPr lang="en-US"/>
              <a:t>I would like to begin by acknowledging the Traditional Custodians of the Sunshine Coast Country, the Kabi Kabi and Jinibara Peoples, and pay my respects to Elders past, present and emerging.</a:t>
            </a:r>
          </a:p>
          <a:p>
            <a:endParaRPr lang="en-US"/>
          </a:p>
          <a:p>
            <a:r>
              <a:rPr lang="en-US"/>
              <a:t>We recognise that long before galleries, studios and workshops, this Country was a place of story, song and making. We honour First Nations peoples as the original artists of this land and acknowledge the lasting contribution they continue to make to the creative and cultural identity of our region.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Ask people to drop answers in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Think about Merit, Viability, Benefit and Reach. </a:t>
            </a:r>
          </a:p>
          <a:p>
            <a:endParaRPr lang="en-US"/>
          </a:p>
          <a:p>
            <a:r>
              <a:rPr lang="en-US"/>
              <a:t>Next slides will give examples.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We will send you links to book a free 30-minute consultation with a RADF Officer following this presentation. The session provides an opportunity to discuss your project idea and receive guidance to help plan your application.</a:t>
            </a:r>
          </a:p>
          <a:p>
            <a:endParaRPr lang="en-US"/>
          </a:p>
          <a:p>
            <a:r>
              <a:rPr lang="en-US"/>
              <a:t>Alternatively, email us with the following information (see slide).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Regional Arts Services Network is an initiative of the Queensland Government through Arts Queensland. </a:t>
            </a:r>
          </a:p>
          <a:p>
            <a:endParaRPr lang="en-US"/>
          </a:p>
          <a:p>
            <a:r>
              <a:rPr lang="en-US"/>
              <a:t>RASN connects the dots for artists and arts organisations by:</a:t>
            </a:r>
          </a:p>
          <a:p>
            <a:endParaRPr lang="en-US"/>
          </a:p>
          <a:p>
            <a:r>
              <a:rPr lang="en-US"/>
              <a:t>- Brokering new connections between artists, organisations, communities and opportunities</a:t>
            </a:r>
          </a:p>
          <a:p>
            <a:r>
              <a:rPr lang="en-US"/>
              <a:t>- Providing advice and feedback on projects, ideas, and funding applications</a:t>
            </a:r>
          </a:p>
          <a:p>
            <a:r>
              <a:rPr lang="en-US"/>
              <a:t>- Offering mentoring and professional guidance</a:t>
            </a:r>
          </a:p>
          <a:p>
            <a:r>
              <a:rPr lang="en-US"/>
              <a:t>- Building and strengthening arts and cultural networks across our regions</a:t>
            </a:r>
          </a:p>
          <a:p>
            <a:r>
              <a:rPr lang="en-US"/>
              <a:t>- Showcasing the incredible talent and stories that can be found across our communities</a:t>
            </a:r>
          </a:p>
          <a:p>
            <a:r>
              <a:rPr lang="en-US"/>
              <a:t>- Sharing industry resources and information to support professional development</a:t>
            </a:r>
          </a:p>
          <a:p>
            <a:r>
              <a:rPr lang="en-US"/>
              <a:t>- Supporting local government arts and culture staff</a:t>
            </a:r>
          </a:p>
          <a:p>
            <a:r>
              <a:rPr lang="en-US"/>
              <a:t>- Promoting and advocating for regional artists and creative industries.</a:t>
            </a:r>
          </a:p>
          <a:p>
            <a:endParaRPr lang="en-US"/>
          </a:p>
          <a:p>
            <a:r>
              <a:rPr lang="en-US"/>
              <a:t>They have regionally based Arts Advisors offer free, tailored support to artists and arts organisations working across a range of creative disciplines.</a:t>
            </a:r>
          </a:p>
          <a:p>
            <a:endParaRPr lang="en-US"/>
          </a:p>
          <a:p>
            <a:r>
              <a:rPr lang="en-US"/>
              <a:t>Capacity Building – Bolstering the skills and capabilities of artists and arts workers through workshops, mentorship, and professional development programs.</a:t>
            </a:r>
          </a:p>
          <a:p>
            <a:endParaRPr lang="en-US"/>
          </a:p>
          <a:p>
            <a:r>
              <a:rPr lang="en-US"/>
              <a:t>Strategic Brokering – Connecting artists with funding bodies, stakeholders, industry partners, and opportunities statewide.</a:t>
            </a:r>
          </a:p>
          <a:p>
            <a:endParaRPr lang="en-US"/>
          </a:p>
          <a:p>
            <a:r>
              <a:rPr lang="en-US"/>
              <a:t>Coaching and Mentoring – Offering expert advice on grant writing, project development, and navigating the arts business landscape.</a:t>
            </a:r>
          </a:p>
          <a:p>
            <a:endParaRPr lang="en-US"/>
          </a:p>
          <a:p>
            <a:r>
              <a:rPr lang="en-US"/>
              <a:t>Resources and Learning – Sharing practical tools and information that assist artists to find knowledge and investment that supports sustainable creative livelihoods.</a:t>
            </a:r>
          </a:p>
          <a:p>
            <a:endParaRPr lang="en-US"/>
          </a:p>
          <a:p>
            <a:r>
              <a:rPr lang="en-US"/>
              <a:t>You can make a booking to meet with a RASN Arts Advisor through their website. </a:t>
            </a:r>
          </a:p>
          <a:p>
            <a:endParaRPr lang="en-US"/>
          </a:p>
          <a:p>
            <a:r>
              <a:rPr lang="en-US"/>
              <a:t>COMING UP: </a:t>
            </a:r>
          </a:p>
          <a:p>
            <a:r>
              <a:rPr lang="en-US"/>
              <a:t>Music - Industry Connect, presented with QMusic.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Sunshine Coast Art Foundation (SCAF) promotes the development and prosperity of the arts on the Sunshine Coast through fundraising and philanthropic investment that facilitates artistic vibrancy and engages the public imagination.</a:t>
            </a:r>
          </a:p>
          <a:p>
            <a:endParaRPr lang="en-US"/>
          </a:p>
          <a:p>
            <a:r>
              <a:rPr lang="en-US"/>
              <a:t>SCAF's Gifted Program is Now Open.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ARTS QLD</a:t>
            </a:r>
          </a:p>
          <a:p>
            <a:r>
              <a:rPr lang="en-US"/>
              <a:t>- QLD Art Project Fund - Open Now. Closes 14 September</a:t>
            </a:r>
          </a:p>
          <a:p>
            <a:r>
              <a:rPr lang="en-US"/>
              <a:t>- Touring QLD Fund - Opens 31 August 2026 and closes 12 October 2026. </a:t>
            </a:r>
          </a:p>
          <a:p>
            <a:endParaRPr lang="en-US"/>
          </a:p>
          <a:p>
            <a:r>
              <a:rPr lang="en-US"/>
              <a:t>CREATIVE AUSTRALIA - Open Now. Close 1 September. </a:t>
            </a:r>
          </a:p>
          <a:p>
            <a:r>
              <a:rPr lang="en-US"/>
              <a:t>- Arts Projects for Individuals Groups</a:t>
            </a:r>
          </a:p>
          <a:p>
            <a:r>
              <a:rPr lang="en-US"/>
              <a:t>- Arts Projects for Organisations.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RADF supports arts projects and activities that align with the Sunshine Coast Creative Arts Plan 2023 – 2038.</a:t>
            </a:r>
          </a:p>
          <a:p>
            <a:endParaRPr lang="en-US"/>
          </a:p>
          <a:p>
            <a:r>
              <a:rPr lang="en-US"/>
              <a:t>The program supports the Sunshine Coast creative community to develop and deliver quality contemporary arts projects, develop skills and capacity, and grow audiences and engagement, contributing to the region's cultural vitality.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 longer have rolling rounds. </a:t>
            </a:r>
          </a:p>
          <a:p>
            <a:endParaRPr lang="en-US"/>
          </a:p>
          <a:p>
            <a:r>
              <a:rPr lang="en-US"/>
              <a:t>Difference between Majors and Small - scope and scale of projects and proposals. Small better suited to emerging artists.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See guidelines for full details: https://www.sunshinecoast.qld.gov.au/living-and-community/grants-and-funding/grants-programs/arts-funding/regional-arts-development-fund </a:t>
            </a:r>
          </a:p>
          <a:p>
            <a:endParaRPr lang="en-US"/>
          </a:p>
          <a:p>
            <a:r>
              <a:rPr lang="en-US"/>
              <a:t>WHO CAN APPLY?</a:t>
            </a:r>
          </a:p>
          <a:p>
            <a:r>
              <a:rPr lang="en-US"/>
              <a:t>- Individuals, Groups and Orgs</a:t>
            </a:r>
          </a:p>
          <a:p>
            <a:r>
              <a:rPr lang="en-US"/>
              <a:t>- Must have an ABN</a:t>
            </a:r>
          </a:p>
          <a:p>
            <a:r>
              <a:rPr lang="en-US"/>
              <a:t>- Individuals must be AU Citizens or permanent residents.</a:t>
            </a:r>
          </a:p>
          <a:p>
            <a:r>
              <a:rPr lang="en-US"/>
              <a:t>- Must be or engage quality practicing artists </a:t>
            </a:r>
          </a:p>
          <a:p>
            <a:r>
              <a:rPr lang="en-US"/>
              <a:t>- Only one application per round</a:t>
            </a:r>
          </a:p>
          <a:p>
            <a:r>
              <a:rPr lang="en-US"/>
              <a:t>- Must not have received funding in previous round / 6 months.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RADF is designed to support eligible arts and cultural projects with clear artistic outcomes, not ongoing operations, capital purchases, education programs, fundraising activities or projects that have already commenced, and are solely for entertainment or commercial purposes.</a:t>
            </a:r>
          </a:p>
          <a:p>
            <a:endParaRPr lang="en-US"/>
          </a:p>
          <a:p>
            <a:r>
              <a:rPr lang="en-US"/>
              <a:t>See guidelines for full details: https://www.sunshinecoast.qld.gov.au/living-and-community/grants-and-funding/grants-programs/arts-funding/regional-arts-development-fund </a:t>
            </a:r>
          </a:p>
          <a:p>
            <a:endParaRPr lang="en-US"/>
          </a:p>
          <a:p>
            <a:r>
              <a:rPr lang="en-US"/>
              <a:t>Industry Rates (see meaa.org, artslaw.com.au, visualarts.net.au, asauthors.org)</a:t>
            </a:r>
          </a:p>
          <a:p>
            <a:endParaRPr lang="en-US"/>
          </a:p>
          <a:p>
            <a:r>
              <a:rPr lang="en-US"/>
              <a:t>Activities must have a clearly defined arts component.</a:t>
            </a:r>
          </a:p>
          <a:p>
            <a:endParaRPr lang="en-US"/>
          </a:p>
          <a:p>
            <a:r>
              <a:rPr lang="en-US"/>
              <a:t>Hire of equipment directly related to delivery of the project is eligible.</a:t>
            </a:r>
          </a:p>
          <a:p>
            <a:endParaRPr lang="en-US"/>
          </a:p>
          <a:p>
            <a:r>
              <a:rPr lang="en-US"/>
              <a:t>Art-making consumables directly related to delivery of the project are eligible.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Professional Development</a:t>
            </a:r>
          </a:p>
          <a:p>
            <a:r>
              <a:rPr lang="en-US"/>
              <a:t>Q What was the selection criteria? Was it a competitive and/or merit-based selection process? Were you invited to participate? Can anyone apply to attend?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OCTOBER 2023 - MAJOR PROJECTS</a:t>
            </a:r>
          </a:p>
          <a:p>
            <a:r>
              <a:rPr lang="en-US"/>
              <a:t>Awarded $10,000 to create a new film filmed around the Sunshine Coast with an original soundtrack, specifically as a touring live music experience with a band. Project also engaged expertise from an established recording artist and filmmaker.</a:t>
            </a:r>
          </a:p>
          <a:p>
            <a:endParaRPr lang="en-US"/>
          </a:p>
          <a:p>
            <a:r>
              <a:rPr lang="en-US"/>
              <a:t>FUNDED ACTIVITIES</a:t>
            </a:r>
          </a:p>
          <a:p>
            <a:r>
              <a:rPr lang="en-US"/>
              <a:t>- Script Development (In-Kind) </a:t>
            </a:r>
          </a:p>
          <a:p>
            <a:r>
              <a:rPr lang="en-US"/>
              <a:t>- Finalise production schedule for filming.</a:t>
            </a:r>
          </a:p>
          <a:p>
            <a:r>
              <a:rPr lang="en-US"/>
              <a:t>- Song Development (potential gift program/in kind)</a:t>
            </a:r>
          </a:p>
          <a:p>
            <a:r>
              <a:rPr lang="en-US"/>
              <a:t>- Filming - Phase 1 </a:t>
            </a:r>
          </a:p>
          <a:p>
            <a:r>
              <a:rPr lang="en-US"/>
              <a:t>- Revise Production schedule</a:t>
            </a:r>
          </a:p>
          <a:p>
            <a:r>
              <a:rPr lang="en-US"/>
              <a:t>- Editing</a:t>
            </a:r>
          </a:p>
          <a:p>
            <a:r>
              <a:rPr lang="en-US"/>
              <a:t>- Filming phase 2</a:t>
            </a:r>
          </a:p>
          <a:p>
            <a:r>
              <a:rPr lang="en-US"/>
              <a:t>- Home Studio Recording</a:t>
            </a:r>
          </a:p>
          <a:p>
            <a:r>
              <a:rPr lang="en-US"/>
              <a:t>- Recording at Lovestreet Studios </a:t>
            </a:r>
          </a:p>
          <a:p>
            <a:r>
              <a:rPr lang="en-US"/>
              <a:t>- Mixing and mastering tracks</a:t>
            </a:r>
          </a:p>
          <a:p>
            <a:r>
              <a:rPr lang="en-US"/>
              <a:t>- Editing</a:t>
            </a:r>
          </a:p>
          <a:p>
            <a:r>
              <a:rPr lang="en-US"/>
              <a:t>- Send for feedback</a:t>
            </a:r>
          </a:p>
          <a:p>
            <a:r>
              <a:rPr lang="en-US"/>
              <a:t>- Re-Edit </a:t>
            </a:r>
          </a:p>
          <a:p>
            <a:endParaRPr lang="en-US"/>
          </a:p>
          <a:p>
            <a:r>
              <a:rPr lang="en-US"/>
              <a:t>BUDGET ITEMS</a:t>
            </a:r>
          </a:p>
          <a:p>
            <a:r>
              <a:rPr lang="en-US"/>
              <a:t>- Artist Fees</a:t>
            </a:r>
          </a:p>
          <a:p>
            <a:r>
              <a:rPr lang="en-US"/>
              <a:t>- Set, props, materials</a:t>
            </a:r>
          </a:p>
          <a:p>
            <a:r>
              <a:rPr lang="en-US"/>
              <a:t>- Mentoring fee.</a:t>
            </a:r>
          </a:p>
          <a:p>
            <a:endParaRPr lang="en-US"/>
          </a:p>
          <a:p>
            <a:endParaRPr lang="en-US"/>
          </a:p>
          <a:p>
            <a:r>
              <a:rPr lang="en-US"/>
              <a:t>OCTOBER 2024</a:t>
            </a:r>
          </a:p>
          <a:p>
            <a:r>
              <a:rPr lang="en-US"/>
              <a:t>Awarded $5200 to support the final stage of the development of their new production ‘Eddie Ray – Silence of the Jams 2’, working alongside the musicians to create the live experience and document this to pitch to presenters for the second half of 2025. </a:t>
            </a:r>
          </a:p>
          <a:p>
            <a:endParaRPr lang="en-US"/>
          </a:p>
          <a:p>
            <a:r>
              <a:rPr lang="en-US"/>
              <a:t>BUDGET ITEMS</a:t>
            </a:r>
          </a:p>
          <a:p>
            <a:r>
              <a:rPr lang="en-US"/>
              <a:t>- Artist fees for band members</a:t>
            </a:r>
          </a:p>
          <a:p>
            <a:r>
              <a:rPr lang="en-US"/>
              <a:t>- Producer fee</a:t>
            </a:r>
          </a:p>
          <a:p>
            <a:r>
              <a:rPr lang="en-US"/>
              <a:t>- AV Tech and Stage Manager Fee</a:t>
            </a:r>
          </a:p>
          <a:p>
            <a:r>
              <a:rPr lang="en-US"/>
              <a:t>- In ears for musical director to lead band</a:t>
            </a:r>
          </a:p>
          <a:p>
            <a:endParaRPr lang="en-US"/>
          </a:p>
          <a:p>
            <a:r>
              <a:rPr lang="en-US"/>
              <a:t>ALSO: - MadeSC &amp; Beyond - Marketing &amp; Mentoring to become tour ready. </a:t>
            </a:r>
          </a:p>
          <a:p>
            <a:endParaRPr lang="en-US"/>
          </a:p>
          <a:p>
            <a:r>
              <a:rPr lang="en-US"/>
              <a:t>TIP: Stage your project!</a:t>
            </a:r>
          </a:p>
          <a:p>
            <a:endParaRPr lang="en-US"/>
          </a:p>
          <a:p>
            <a:r>
              <a:rPr lang="en-US"/>
              <a:t>PRESENTATIONS:  </a:t>
            </a:r>
          </a:p>
          <a:p>
            <a:r>
              <a:rPr lang="en-US"/>
              <a:t>- Premiered at Horizon</a:t>
            </a:r>
          </a:p>
          <a:p>
            <a:r>
              <a:rPr lang="en-US"/>
              <a:t>- Brisbane Comedy Festival at Brisbane Powerhouse</a:t>
            </a:r>
          </a:p>
          <a:p>
            <a:r>
              <a:rPr lang="en-US"/>
              <a:t>- Redland Performing Arts Centre</a:t>
            </a:r>
          </a:p>
          <a:p>
            <a:r>
              <a:rPr lang="en-US"/>
              <a:t>- Coolum CIvic Centre</a:t>
            </a:r>
          </a:p>
          <a:p>
            <a:r>
              <a:rPr lang="en-US"/>
              <a:t>- Eudlo Public Hall</a:t>
            </a:r>
          </a:p>
          <a:p>
            <a:r>
              <a:rPr lang="en-US"/>
              <a:t>- Majestic Theatre, Pomona</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MAY 2025 - SMALL GRANT</a:t>
            </a:r>
          </a:p>
          <a:p>
            <a:r>
              <a:rPr lang="en-US"/>
              <a:t>Petrol and Repairs is a spoken word theatre performance set in a mechanic’s workshop, which uses the metaphor of a car breaking down to explore personal struggles, resilience, and recovery.</a:t>
            </a:r>
          </a:p>
          <a:p>
            <a:endParaRPr lang="en-US"/>
          </a:p>
          <a:p>
            <a:r>
              <a:rPr lang="en-US"/>
              <a:t>The work was already written. Funding was awarded to support creative development exploring various performance options with well renown Director and Dramaturg, as well as an industry showing.</a:t>
            </a:r>
          </a:p>
          <a:p>
            <a:endParaRPr lang="en-US"/>
          </a:p>
          <a:p>
            <a:r>
              <a:rPr lang="en-US"/>
              <a:t>As a recipient of the Takeover, by the Old Ambo (supported by CIIP), the project had the dedicated use of the Black Box Theatre, which allowed for the exploration of theme related industrial sounds and music, as well as lighting and tech. Two community engagement sessions were embedded into the residency, with feedback incorporated into the show. </a:t>
            </a:r>
          </a:p>
          <a:p>
            <a:endParaRPr lang="en-US"/>
          </a:p>
          <a:p>
            <a:r>
              <a:rPr lang="en-US"/>
              <a:t>BUDGET ITEMS</a:t>
            </a:r>
          </a:p>
          <a:p>
            <a:r>
              <a:rPr lang="en-US"/>
              <a:t>- Director and Dramaturg </a:t>
            </a:r>
          </a:p>
          <a:p>
            <a:r>
              <a:rPr lang="en-US"/>
              <a:t>- Props.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Melissa Lanham was fully funded $2,280 to engage an international touring strategist to work with LJ Projects to provide them with the tools and guidance to position Labyrinth for a successful UK tour.</a:t>
            </a:r>
          </a:p>
          <a:p>
            <a:endParaRPr lang="en-US"/>
          </a:p>
          <a:p>
            <a:r>
              <a:rPr lang="en-US"/>
              <a:t>Following a successful season of Labyrinth at the Adelaide Fringe Festival, the project attracted international touring interest from presenters in the United Kingdom and New Zealand. Recognising the complexity of international touring and identifying gaps in their knowledge, LJ Projects engaged international touring specialist Brendan O'Connell through a RADF mentorship opportunity.</a:t>
            </a:r>
          </a:p>
          <a:p>
            <a:endParaRPr lang="en-US"/>
          </a:p>
          <a:p>
            <a:r>
              <a:rPr lang="en-US"/>
              <a:t>The mentorship was structured around three key phases:</a:t>
            </a:r>
          </a:p>
          <a:p>
            <a:endParaRPr lang="en-US"/>
          </a:p>
          <a:p>
            <a:r>
              <a:rPr lang="en-US"/>
              <a:t>- Market Research &amp; Presenter Mapping</a:t>
            </a:r>
          </a:p>
          <a:p>
            <a:r>
              <a:rPr lang="en-US"/>
              <a:t>- Financial Modelling &amp; Budget Development</a:t>
            </a:r>
          </a:p>
          <a:p>
            <a:r>
              <a:rPr lang="en-US"/>
              <a:t>- Pitching Strategy &amp; Industry Outreach</a:t>
            </a:r>
          </a:p>
          <a:p>
            <a:endParaRPr lang="en-US"/>
          </a:p>
          <a:p>
            <a:r>
              <a:rPr lang="en-US"/>
              <a:t>Delivered via Zoom, the mentorship provides strategic guidance from an experienced arts leader with senior programming and producing experience.</a:t>
            </a:r>
          </a:p>
          <a:p>
            <a:endParaRPr lang="en-US"/>
          </a:p>
          <a:p>
            <a:r>
              <a:rPr lang="en-US"/>
              <a:t> The outcome was a tailored international touring strategy to support future export and touring opportunities for the work.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hyperlink" Target="mailto:artsfunding@sunshinecoast.qld.gov.au?subject=RADF"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4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hyperlink" Target="https://ausdanceqld.org.au" TargetMode="External"/><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hyperlink" Target="https://artisan.org.au" TargetMode="External"/><Relationship Id="rId2" Type="http://schemas.openxmlformats.org/officeDocument/2006/relationships/notesSlide" Target="../notesSlides/notesSlide13.xml"/><Relationship Id="rId16" Type="http://schemas.openxmlformats.org/officeDocument/2006/relationships/hyperlink" Target="http://jute.com.au/rasn" TargetMode="External"/><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5" Type="http://schemas.openxmlformats.org/officeDocument/2006/relationships/hyperlink" Target="https://flyingarts.org.au" TargetMode="External"/><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 Id="rId14" Type="http://schemas.openxmlformats.org/officeDocument/2006/relationships/hyperlink" Target="https://topologymusic.com"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042988"/>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3" name="Freeform 3"/>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8444"/>
            </a:stretch>
          </a:blipFill>
        </p:spPr>
        <p:txBody>
          <a:bodyPr/>
          <a:lstStyle/>
          <a:p>
            <a:endParaRPr lang="en-AU"/>
          </a:p>
        </p:txBody>
      </p:sp>
      <p:sp>
        <p:nvSpPr>
          <p:cNvPr id="4" name="Freeform 4"/>
          <p:cNvSpPr/>
          <p:nvPr/>
        </p:nvSpPr>
        <p:spPr>
          <a:xfrm>
            <a:off x="14089931" y="8193779"/>
            <a:ext cx="3169369" cy="1064521"/>
          </a:xfrm>
          <a:custGeom>
            <a:avLst/>
            <a:gdLst/>
            <a:ahLst/>
            <a:cxnLst/>
            <a:rect l="l" t="t" r="r" b="b"/>
            <a:pathLst>
              <a:path w="3169369" h="1064521">
                <a:moveTo>
                  <a:pt x="0" y="0"/>
                </a:moveTo>
                <a:lnTo>
                  <a:pt x="3169369" y="0"/>
                </a:lnTo>
                <a:lnTo>
                  <a:pt x="3169369" y="1064521"/>
                </a:lnTo>
                <a:lnTo>
                  <a:pt x="0" y="1064521"/>
                </a:lnTo>
                <a:lnTo>
                  <a:pt x="0" y="0"/>
                </a:lnTo>
                <a:close/>
              </a:path>
            </a:pathLst>
          </a:custGeom>
          <a:blipFill>
            <a:blip r:embed="rId3"/>
            <a:stretch>
              <a:fillRect/>
            </a:stretch>
          </a:blipFill>
        </p:spPr>
        <p:txBody>
          <a:bodyPr/>
          <a:lstStyle/>
          <a:p>
            <a:endParaRPr lang="en-AU"/>
          </a:p>
        </p:txBody>
      </p:sp>
      <p:sp>
        <p:nvSpPr>
          <p:cNvPr id="5" name="Freeform 5"/>
          <p:cNvSpPr/>
          <p:nvPr/>
        </p:nvSpPr>
        <p:spPr>
          <a:xfrm>
            <a:off x="858861" y="7792623"/>
            <a:ext cx="3993970" cy="1482610"/>
          </a:xfrm>
          <a:custGeom>
            <a:avLst/>
            <a:gdLst/>
            <a:ahLst/>
            <a:cxnLst/>
            <a:rect l="l" t="t" r="r" b="b"/>
            <a:pathLst>
              <a:path w="3993970" h="1482610">
                <a:moveTo>
                  <a:pt x="0" y="0"/>
                </a:moveTo>
                <a:lnTo>
                  <a:pt x="3993971" y="0"/>
                </a:lnTo>
                <a:lnTo>
                  <a:pt x="3993971" y="1482610"/>
                </a:lnTo>
                <a:lnTo>
                  <a:pt x="0" y="1482610"/>
                </a:lnTo>
                <a:lnTo>
                  <a:pt x="0" y="0"/>
                </a:lnTo>
                <a:close/>
              </a:path>
            </a:pathLst>
          </a:custGeom>
          <a:blipFill>
            <a:blip r:embed="rId4"/>
            <a:stretch>
              <a:fillRect/>
            </a:stretch>
          </a:blipFill>
        </p:spPr>
        <p:txBody>
          <a:bodyPr/>
          <a:lstStyle/>
          <a:p>
            <a:endParaRPr lang="en-AU"/>
          </a:p>
        </p:txBody>
      </p:sp>
      <p:sp>
        <p:nvSpPr>
          <p:cNvPr id="6" name="TextBox 6"/>
          <p:cNvSpPr txBox="1"/>
          <p:nvPr/>
        </p:nvSpPr>
        <p:spPr>
          <a:xfrm>
            <a:off x="1028700" y="6201692"/>
            <a:ext cx="16351699" cy="1590931"/>
          </a:xfrm>
          <a:prstGeom prst="rect">
            <a:avLst/>
          </a:prstGeom>
        </p:spPr>
        <p:txBody>
          <a:bodyPr lIns="0" tIns="0" rIns="0" bIns="0" rtlCol="0" anchor="t">
            <a:spAutoFit/>
          </a:bodyPr>
          <a:lstStyle/>
          <a:p>
            <a:pPr algn="l">
              <a:lnSpc>
                <a:spcPts val="9184"/>
              </a:lnSpc>
            </a:pPr>
            <a:r>
              <a:rPr lang="en-US" sz="8200" b="1" spc="2460">
                <a:solidFill>
                  <a:srgbClr val="FFFFFF"/>
                </a:solidFill>
                <a:latin typeface="Roboto Bold"/>
                <a:ea typeface="Roboto Bold"/>
                <a:cs typeface="Roboto Bold"/>
                <a:sym typeface="Roboto Bold"/>
              </a:rPr>
              <a:t>RADF GRANTS</a:t>
            </a:r>
          </a:p>
          <a:p>
            <a:pPr algn="l">
              <a:lnSpc>
                <a:spcPts val="3472"/>
              </a:lnSpc>
            </a:pPr>
            <a:r>
              <a:rPr lang="en-US" sz="3100" b="1" spc="930">
                <a:solidFill>
                  <a:srgbClr val="FFFFFF"/>
                </a:solidFill>
                <a:latin typeface="Roboto Bold"/>
                <a:ea typeface="Roboto Bold"/>
                <a:cs typeface="Roboto Bold"/>
                <a:sym typeface="Roboto Bold"/>
              </a:rPr>
              <a:t>AUGUST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041474" y="971550"/>
            <a:ext cx="9217826" cy="786765"/>
          </a:xfrm>
          <a:prstGeom prst="rect">
            <a:avLst/>
          </a:prstGeom>
        </p:spPr>
        <p:txBody>
          <a:bodyPr lIns="0" tIns="0" rIns="0" bIns="0" rtlCol="0" anchor="t">
            <a:spAutoFit/>
          </a:bodyPr>
          <a:lstStyle/>
          <a:p>
            <a:pPr algn="r">
              <a:lnSpc>
                <a:spcPts val="6240"/>
              </a:lnSpc>
            </a:pPr>
            <a:r>
              <a:rPr lang="en-US" sz="4800" b="1" spc="1440">
                <a:solidFill>
                  <a:srgbClr val="000000"/>
                </a:solidFill>
                <a:latin typeface="Roboto Bold"/>
                <a:ea typeface="Roboto Bold"/>
                <a:cs typeface="Roboto Bold"/>
                <a:sym typeface="Roboto Bold"/>
              </a:rPr>
              <a:t>ELIGIBILITY</a:t>
            </a:r>
          </a:p>
        </p:txBody>
      </p:sp>
      <p:sp>
        <p:nvSpPr>
          <p:cNvPr id="3" name="TextBox 3"/>
          <p:cNvSpPr txBox="1"/>
          <p:nvPr/>
        </p:nvSpPr>
        <p:spPr>
          <a:xfrm>
            <a:off x="878666" y="1947603"/>
            <a:ext cx="15732988" cy="7652385"/>
          </a:xfrm>
          <a:prstGeom prst="rect">
            <a:avLst/>
          </a:prstGeom>
        </p:spPr>
        <p:txBody>
          <a:bodyPr lIns="0" tIns="0" rIns="0" bIns="0" rtlCol="0" anchor="t">
            <a:spAutoFit/>
          </a:bodyPr>
          <a:lstStyle/>
          <a:p>
            <a:pPr algn="l">
              <a:lnSpc>
                <a:spcPts val="3600"/>
              </a:lnSpc>
            </a:pPr>
            <a:r>
              <a:rPr lang="en-US" sz="2400" b="1" u="none" strike="noStrike" spc="60">
                <a:solidFill>
                  <a:srgbClr val="000000"/>
                </a:solidFill>
                <a:latin typeface="Roboto Bold"/>
                <a:ea typeface="Roboto Bold"/>
                <a:cs typeface="Roboto Bold"/>
                <a:sym typeface="Roboto Bold"/>
              </a:rPr>
              <a:t>Funded activities must NOT be:</a:t>
            </a:r>
          </a:p>
          <a:p>
            <a:pPr marL="518160" lvl="1" indent="-259080" algn="l">
              <a:lnSpc>
                <a:spcPts val="3600"/>
              </a:lnSpc>
              <a:buFont typeface="Arial"/>
              <a:buChar char="•"/>
            </a:pPr>
            <a:r>
              <a:rPr lang="en-US" sz="2400" u="none" strike="noStrike" spc="60">
                <a:solidFill>
                  <a:srgbClr val="000000"/>
                </a:solidFill>
                <a:latin typeface="Roboto"/>
                <a:ea typeface="Roboto"/>
                <a:cs typeface="Roboto"/>
                <a:sym typeface="Roboto"/>
              </a:rPr>
              <a:t>restrospective</a:t>
            </a:r>
          </a:p>
          <a:p>
            <a:pPr marL="518160" lvl="1" indent="-259080" algn="l">
              <a:lnSpc>
                <a:spcPts val="3600"/>
              </a:lnSpc>
              <a:buFont typeface="Arial"/>
              <a:buChar char="•"/>
            </a:pPr>
            <a:r>
              <a:rPr lang="en-US" sz="2400" u="none" strike="noStrike" spc="60">
                <a:solidFill>
                  <a:srgbClr val="000000"/>
                </a:solidFill>
                <a:latin typeface="Roboto"/>
                <a:ea typeface="Roboto"/>
                <a:cs typeface="Roboto"/>
                <a:sym typeface="Roboto"/>
              </a:rPr>
              <a:t>paying artists less than industry rates</a:t>
            </a:r>
          </a:p>
          <a:p>
            <a:pPr marL="518160" lvl="1" indent="-259080" algn="l">
              <a:lnSpc>
                <a:spcPts val="3600"/>
              </a:lnSpc>
              <a:buFont typeface="Arial"/>
              <a:buChar char="•"/>
            </a:pPr>
            <a:r>
              <a:rPr lang="en-US" sz="2400" u="none" strike="noStrike" spc="60">
                <a:solidFill>
                  <a:srgbClr val="000000"/>
                </a:solidFill>
                <a:latin typeface="Roboto"/>
                <a:ea typeface="Roboto"/>
                <a:cs typeface="Roboto"/>
                <a:sym typeface="Roboto"/>
              </a:rPr>
              <a:t>amateur arts activities</a:t>
            </a:r>
          </a:p>
          <a:p>
            <a:pPr marL="518160" lvl="1" indent="-259080" algn="l">
              <a:lnSpc>
                <a:spcPts val="3600"/>
              </a:lnSpc>
              <a:buFont typeface="Arial"/>
              <a:buChar char="•"/>
            </a:pPr>
            <a:r>
              <a:rPr lang="en-US" sz="2400" u="none" strike="noStrike" spc="60">
                <a:solidFill>
                  <a:srgbClr val="000000"/>
                </a:solidFill>
                <a:latin typeface="Roboto"/>
                <a:ea typeface="Roboto"/>
                <a:cs typeface="Roboto"/>
                <a:sym typeface="Roboto"/>
              </a:rPr>
              <a:t>educational / foundational</a:t>
            </a:r>
          </a:p>
          <a:p>
            <a:pPr marL="518160" lvl="1" indent="-259080" algn="l">
              <a:lnSpc>
                <a:spcPts val="3600"/>
              </a:lnSpc>
              <a:buFont typeface="Arial"/>
              <a:buChar char="•"/>
            </a:pPr>
            <a:r>
              <a:rPr lang="en-US" sz="2400" u="none" strike="noStrike" spc="60">
                <a:solidFill>
                  <a:srgbClr val="000000"/>
                </a:solidFill>
                <a:latin typeface="Roboto"/>
                <a:ea typeface="Roboto"/>
                <a:cs typeface="Roboto"/>
                <a:sym typeface="Roboto"/>
              </a:rPr>
              <a:t>solely for competition, fundraising, entertainment or commercial purposes* </a:t>
            </a:r>
          </a:p>
          <a:p>
            <a:pPr marL="518160" lvl="1" indent="-259080" algn="l">
              <a:lnSpc>
                <a:spcPts val="3600"/>
              </a:lnSpc>
              <a:buFont typeface="Arial"/>
              <a:buChar char="•"/>
            </a:pPr>
            <a:r>
              <a:rPr lang="en-US" sz="2400" u="none" strike="noStrike" spc="60">
                <a:solidFill>
                  <a:srgbClr val="000000"/>
                </a:solidFill>
                <a:latin typeface="Roboto"/>
                <a:ea typeface="Roboto"/>
                <a:cs typeface="Roboto"/>
                <a:sym typeface="Roboto"/>
              </a:rPr>
              <a:t>solely for printing, recording and publishing* </a:t>
            </a:r>
          </a:p>
          <a:p>
            <a:pPr marL="518160" lvl="1" indent="-259080" algn="l">
              <a:lnSpc>
                <a:spcPts val="3600"/>
              </a:lnSpc>
              <a:buFont typeface="Arial"/>
              <a:buChar char="•"/>
            </a:pPr>
            <a:r>
              <a:rPr lang="en-US" sz="2400" u="none" strike="noStrike" spc="60">
                <a:solidFill>
                  <a:srgbClr val="000000"/>
                </a:solidFill>
                <a:latin typeface="Roboto"/>
                <a:ea typeface="Roboto"/>
                <a:cs typeface="Roboto"/>
                <a:sym typeface="Roboto"/>
              </a:rPr>
              <a:t>awards, prizes, donations, catering</a:t>
            </a:r>
          </a:p>
          <a:p>
            <a:pPr marL="518160" lvl="1" indent="-259080" algn="l">
              <a:lnSpc>
                <a:spcPts val="3600"/>
              </a:lnSpc>
              <a:buFont typeface="Arial"/>
              <a:buChar char="•"/>
            </a:pPr>
            <a:r>
              <a:rPr lang="en-US" sz="2400" u="none" strike="noStrike" spc="60">
                <a:solidFill>
                  <a:srgbClr val="000000"/>
                </a:solidFill>
                <a:latin typeface="Roboto"/>
                <a:ea typeface="Roboto"/>
                <a:cs typeface="Roboto"/>
                <a:sym typeface="Roboto"/>
              </a:rPr>
              <a:t>public art or murals on Council assets or private property</a:t>
            </a:r>
          </a:p>
          <a:p>
            <a:pPr marL="518160" lvl="1" indent="-259080" algn="l">
              <a:lnSpc>
                <a:spcPts val="3600"/>
              </a:lnSpc>
              <a:buFont typeface="Arial"/>
              <a:buChar char="•"/>
            </a:pPr>
            <a:r>
              <a:rPr lang="en-US" sz="2400" u="none" strike="noStrike" spc="60">
                <a:solidFill>
                  <a:srgbClr val="000000"/>
                </a:solidFill>
                <a:latin typeface="Roboto"/>
                <a:ea typeface="Roboto"/>
                <a:cs typeface="Roboto"/>
                <a:sym typeface="Roboto"/>
              </a:rPr>
              <a:t>purchase of equipment or infrastructure</a:t>
            </a:r>
          </a:p>
          <a:p>
            <a:pPr marL="518160" lvl="1" indent="-259080" algn="l">
              <a:lnSpc>
                <a:spcPts val="3600"/>
              </a:lnSpc>
              <a:buFont typeface="Arial"/>
              <a:buChar char="•"/>
            </a:pPr>
            <a:r>
              <a:rPr lang="en-US" sz="2400" u="none" strike="noStrike" spc="60">
                <a:solidFill>
                  <a:srgbClr val="000000"/>
                </a:solidFill>
                <a:latin typeface="Roboto"/>
                <a:ea typeface="Roboto"/>
                <a:cs typeface="Roboto"/>
                <a:sym typeface="Roboto"/>
              </a:rPr>
              <a:t>business start-up costs</a:t>
            </a:r>
          </a:p>
          <a:p>
            <a:pPr marL="518160" lvl="1" indent="-259080" algn="l">
              <a:lnSpc>
                <a:spcPts val="3600"/>
              </a:lnSpc>
              <a:buFont typeface="Arial"/>
              <a:buChar char="•"/>
            </a:pPr>
            <a:r>
              <a:rPr lang="en-US" sz="2400" u="none" strike="noStrike" spc="60">
                <a:solidFill>
                  <a:srgbClr val="000000"/>
                </a:solidFill>
                <a:latin typeface="Roboto"/>
                <a:ea typeface="Roboto"/>
                <a:cs typeface="Roboto"/>
                <a:sym typeface="Roboto"/>
              </a:rPr>
              <a:t>staff or ongoing operational expenses</a:t>
            </a:r>
          </a:p>
          <a:p>
            <a:pPr marL="518160" lvl="1" indent="-259080" algn="l">
              <a:lnSpc>
                <a:spcPts val="3600"/>
              </a:lnSpc>
              <a:buFont typeface="Arial"/>
              <a:buChar char="•"/>
            </a:pPr>
            <a:r>
              <a:rPr lang="en-US" sz="2400" u="none" strike="noStrike" spc="60">
                <a:solidFill>
                  <a:srgbClr val="000000"/>
                </a:solidFill>
                <a:latin typeface="Roboto"/>
                <a:ea typeface="Roboto"/>
                <a:cs typeface="Roboto"/>
                <a:sym typeface="Roboto"/>
              </a:rPr>
              <a:t>repayment of debt or loans</a:t>
            </a:r>
          </a:p>
          <a:p>
            <a:pPr marL="518160" lvl="1" indent="-259080" algn="l">
              <a:lnSpc>
                <a:spcPts val="3600"/>
              </a:lnSpc>
              <a:buFont typeface="Arial"/>
              <a:buChar char="•"/>
            </a:pPr>
            <a:r>
              <a:rPr lang="en-US" sz="2400" u="none" strike="noStrike" spc="60">
                <a:solidFill>
                  <a:srgbClr val="000000"/>
                </a:solidFill>
                <a:latin typeface="Roboto"/>
                <a:ea typeface="Roboto"/>
                <a:cs typeface="Roboto"/>
                <a:sym typeface="Roboto"/>
              </a:rPr>
              <a:t>include offensive materials or themes that may damage the region’s reputation</a:t>
            </a:r>
          </a:p>
          <a:p>
            <a:pPr algn="l">
              <a:lnSpc>
                <a:spcPts val="3600"/>
              </a:lnSpc>
            </a:pPr>
            <a:endParaRPr lang="en-US" sz="2400" u="none" strike="noStrike" spc="60">
              <a:solidFill>
                <a:srgbClr val="000000"/>
              </a:solidFill>
              <a:latin typeface="Roboto"/>
              <a:ea typeface="Roboto"/>
              <a:cs typeface="Roboto"/>
              <a:sym typeface="Roboto"/>
            </a:endParaRPr>
          </a:p>
          <a:p>
            <a:pPr algn="l">
              <a:lnSpc>
                <a:spcPts val="2700"/>
              </a:lnSpc>
            </a:pPr>
            <a:r>
              <a:rPr lang="en-US" sz="1800" i="1" u="none" strike="noStrike" spc="45">
                <a:solidFill>
                  <a:srgbClr val="000000"/>
                </a:solidFill>
                <a:latin typeface="Roboto Italics"/>
                <a:ea typeface="Roboto Italics"/>
                <a:cs typeface="Roboto Italics"/>
                <a:sym typeface="Roboto Italics"/>
              </a:rPr>
              <a:t>*without a developmental outcome for artists</a:t>
            </a:r>
          </a:p>
          <a:p>
            <a:pPr algn="l">
              <a:lnSpc>
                <a:spcPts val="3600"/>
              </a:lnSpc>
            </a:pPr>
            <a:endParaRPr lang="en-US" sz="1800" i="1" u="none" strike="noStrike" spc="45">
              <a:solidFill>
                <a:srgbClr val="000000"/>
              </a:solidFill>
              <a:latin typeface="Roboto Italics"/>
              <a:ea typeface="Roboto Italics"/>
              <a:cs typeface="Roboto Italics"/>
              <a:sym typeface="Roboto Italics"/>
            </a:endParaRPr>
          </a:p>
        </p:txBody>
      </p:sp>
      <p:sp>
        <p:nvSpPr>
          <p:cNvPr id="4" name="AutoShape 4"/>
          <p:cNvSpPr/>
          <p:nvPr/>
        </p:nvSpPr>
        <p:spPr>
          <a:xfrm>
            <a:off x="1028700" y="1042988"/>
            <a:ext cx="6492240" cy="0"/>
          </a:xfrm>
          <a:prstGeom prst="line">
            <a:avLst/>
          </a:prstGeom>
          <a:ln w="19050" cap="flat">
            <a:solidFill>
              <a:srgbClr val="000000"/>
            </a:solidFill>
            <a:prstDash val="solid"/>
            <a:headEnd type="none" w="sm" len="sm"/>
            <a:tailEnd type="none" w="sm" len="sm"/>
          </a:ln>
        </p:spPr>
        <p:txBody>
          <a:bodyPr/>
          <a:lstStyle/>
          <a:p>
            <a:endParaRPr lang="en-AU"/>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042988"/>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3" name="Freeform 3"/>
          <p:cNvSpPr/>
          <p:nvPr/>
        </p:nvSpPr>
        <p:spPr>
          <a:xfrm>
            <a:off x="1245637" y="2688525"/>
            <a:ext cx="9423813" cy="6290395"/>
          </a:xfrm>
          <a:custGeom>
            <a:avLst/>
            <a:gdLst/>
            <a:ahLst/>
            <a:cxnLst/>
            <a:rect l="l" t="t" r="r" b="b"/>
            <a:pathLst>
              <a:path w="9423813" h="6290395">
                <a:moveTo>
                  <a:pt x="0" y="0"/>
                </a:moveTo>
                <a:lnTo>
                  <a:pt x="9423813" y="0"/>
                </a:lnTo>
                <a:lnTo>
                  <a:pt x="9423813" y="6290395"/>
                </a:lnTo>
                <a:lnTo>
                  <a:pt x="0" y="6290395"/>
                </a:lnTo>
                <a:lnTo>
                  <a:pt x="0" y="0"/>
                </a:lnTo>
                <a:close/>
              </a:path>
            </a:pathLst>
          </a:custGeom>
          <a:blipFill>
            <a:blip r:embed="rId2"/>
            <a:stretch>
              <a:fillRect/>
            </a:stretch>
          </a:blipFill>
        </p:spPr>
        <p:txBody>
          <a:bodyPr/>
          <a:lstStyle/>
          <a:p>
            <a:endParaRPr lang="en-AU"/>
          </a:p>
        </p:txBody>
      </p:sp>
      <p:sp>
        <p:nvSpPr>
          <p:cNvPr id="4" name="TextBox 4"/>
          <p:cNvSpPr txBox="1"/>
          <p:nvPr/>
        </p:nvSpPr>
        <p:spPr>
          <a:xfrm>
            <a:off x="1028700" y="1486405"/>
            <a:ext cx="11311380" cy="786765"/>
          </a:xfrm>
          <a:prstGeom prst="rect">
            <a:avLst/>
          </a:prstGeom>
        </p:spPr>
        <p:txBody>
          <a:bodyPr lIns="0" tIns="0" rIns="0" bIns="0" rtlCol="0" anchor="t">
            <a:spAutoFit/>
          </a:bodyPr>
          <a:lstStyle/>
          <a:p>
            <a:pPr algn="just">
              <a:lnSpc>
                <a:spcPts val="6240"/>
              </a:lnSpc>
            </a:pPr>
            <a:r>
              <a:rPr lang="en-US" sz="4800" b="1" spc="1440">
                <a:solidFill>
                  <a:srgbClr val="000000"/>
                </a:solidFill>
                <a:latin typeface="Roboto Bold"/>
                <a:ea typeface="Roboto Bold"/>
                <a:cs typeface="Roboto Bold"/>
                <a:sym typeface="Roboto Bold"/>
              </a:rPr>
              <a:t>ASSESSMENT PROCESS</a:t>
            </a:r>
          </a:p>
        </p:txBody>
      </p:sp>
      <p:sp>
        <p:nvSpPr>
          <p:cNvPr id="5" name="TextBox 5"/>
          <p:cNvSpPr txBox="1"/>
          <p:nvPr/>
        </p:nvSpPr>
        <p:spPr>
          <a:xfrm>
            <a:off x="10963059" y="4827266"/>
            <a:ext cx="6965872" cy="1365885"/>
          </a:xfrm>
          <a:prstGeom prst="rect">
            <a:avLst/>
          </a:prstGeom>
        </p:spPr>
        <p:txBody>
          <a:bodyPr lIns="0" tIns="0" rIns="0" bIns="0" rtlCol="0" anchor="t">
            <a:spAutoFit/>
          </a:bodyPr>
          <a:lstStyle/>
          <a:p>
            <a:pPr algn="just">
              <a:lnSpc>
                <a:spcPts val="3600"/>
              </a:lnSpc>
            </a:pPr>
            <a:r>
              <a:rPr lang="en-US" sz="2400" spc="60">
                <a:solidFill>
                  <a:srgbClr val="000000"/>
                </a:solidFill>
                <a:latin typeface="Roboto"/>
                <a:ea typeface="Roboto"/>
                <a:cs typeface="Roboto"/>
                <a:sym typeface="Roboto"/>
              </a:rPr>
              <a:t>1. Eligibility check by Council officers</a:t>
            </a:r>
          </a:p>
          <a:p>
            <a:pPr algn="just">
              <a:lnSpc>
                <a:spcPts val="3600"/>
              </a:lnSpc>
            </a:pPr>
            <a:r>
              <a:rPr lang="en-US" sz="2400" spc="60">
                <a:solidFill>
                  <a:srgbClr val="000000"/>
                </a:solidFill>
                <a:latin typeface="Roboto"/>
                <a:ea typeface="Roboto"/>
                <a:cs typeface="Roboto"/>
                <a:sym typeface="Roboto"/>
              </a:rPr>
              <a:t>2. Independent assessment by the RADF Panel</a:t>
            </a:r>
          </a:p>
          <a:p>
            <a:pPr algn="just">
              <a:lnSpc>
                <a:spcPts val="3600"/>
              </a:lnSpc>
            </a:pPr>
            <a:r>
              <a:rPr lang="en-US" sz="2400" spc="60">
                <a:solidFill>
                  <a:srgbClr val="000000"/>
                </a:solidFill>
                <a:latin typeface="Roboto"/>
                <a:ea typeface="Roboto"/>
                <a:cs typeface="Roboto"/>
                <a:sym typeface="Roboto"/>
              </a:rPr>
              <a:t>3. Final approval by authorised Council delegate.</a:t>
            </a:r>
          </a:p>
        </p:txBody>
      </p:sp>
      <p:sp>
        <p:nvSpPr>
          <p:cNvPr id="6" name="TextBox 6"/>
          <p:cNvSpPr txBox="1"/>
          <p:nvPr/>
        </p:nvSpPr>
        <p:spPr>
          <a:xfrm>
            <a:off x="1337373" y="9086194"/>
            <a:ext cx="6001933" cy="615314"/>
          </a:xfrm>
          <a:prstGeom prst="rect">
            <a:avLst/>
          </a:prstGeom>
        </p:spPr>
        <p:txBody>
          <a:bodyPr lIns="0" tIns="0" rIns="0" bIns="0" rtlCol="0" anchor="t">
            <a:spAutoFit/>
          </a:bodyPr>
          <a:lstStyle/>
          <a:p>
            <a:pPr algn="just">
              <a:lnSpc>
                <a:spcPts val="2400"/>
              </a:lnSpc>
            </a:pPr>
            <a:r>
              <a:rPr lang="en-US" sz="1600" spc="40">
                <a:solidFill>
                  <a:srgbClr val="000000"/>
                </a:solidFill>
                <a:latin typeface="Roboto"/>
                <a:ea typeface="Roboto"/>
                <a:cs typeface="Roboto"/>
                <a:sym typeface="Roboto"/>
              </a:rPr>
              <a:t>Image: DIVE Theatre Collective, Identity, Photo Vlad Da Cunha.</a:t>
            </a:r>
          </a:p>
          <a:p>
            <a:pPr algn="just">
              <a:lnSpc>
                <a:spcPts val="2400"/>
              </a:lnSpc>
            </a:pPr>
            <a:endParaRPr lang="en-US" sz="1600" spc="40">
              <a:solidFill>
                <a:srgbClr val="000000"/>
              </a:solidFill>
              <a:latin typeface="Roboto"/>
              <a:ea typeface="Roboto"/>
              <a:cs typeface="Roboto"/>
              <a:sym typeface="Roboto"/>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968058" y="995363"/>
            <a:ext cx="9217826" cy="1577340"/>
          </a:xfrm>
          <a:prstGeom prst="rect">
            <a:avLst/>
          </a:prstGeom>
        </p:spPr>
        <p:txBody>
          <a:bodyPr lIns="0" tIns="0" rIns="0" bIns="0" rtlCol="0" anchor="t">
            <a:spAutoFit/>
          </a:bodyPr>
          <a:lstStyle/>
          <a:p>
            <a:pPr algn="just">
              <a:lnSpc>
                <a:spcPts val="6240"/>
              </a:lnSpc>
            </a:pPr>
            <a:r>
              <a:rPr lang="en-US" sz="4800" b="1" spc="1440">
                <a:solidFill>
                  <a:srgbClr val="000000"/>
                </a:solidFill>
                <a:latin typeface="Roboto Bold"/>
                <a:ea typeface="Roboto Bold"/>
                <a:cs typeface="Roboto Bold"/>
                <a:sym typeface="Roboto Bold"/>
              </a:rPr>
              <a:t>ASSESSMENT CONSIDERATIONS</a:t>
            </a:r>
          </a:p>
        </p:txBody>
      </p:sp>
      <p:sp>
        <p:nvSpPr>
          <p:cNvPr id="3" name="TextBox 3"/>
          <p:cNvSpPr txBox="1"/>
          <p:nvPr/>
        </p:nvSpPr>
        <p:spPr>
          <a:xfrm>
            <a:off x="6968058" y="3222909"/>
            <a:ext cx="9857687" cy="4566285"/>
          </a:xfrm>
          <a:prstGeom prst="rect">
            <a:avLst/>
          </a:prstGeom>
        </p:spPr>
        <p:txBody>
          <a:bodyPr lIns="0" tIns="0" rIns="0" bIns="0" rtlCol="0" anchor="t">
            <a:spAutoFit/>
          </a:bodyPr>
          <a:lstStyle/>
          <a:p>
            <a:pPr algn="just">
              <a:lnSpc>
                <a:spcPts val="3600"/>
              </a:lnSpc>
            </a:pPr>
            <a:r>
              <a:rPr lang="en-US" sz="2400" spc="60">
                <a:solidFill>
                  <a:srgbClr val="000000"/>
                </a:solidFill>
                <a:latin typeface="Roboto"/>
                <a:ea typeface="Roboto"/>
                <a:cs typeface="Roboto"/>
                <a:sym typeface="Roboto"/>
              </a:rPr>
              <a:t>Applications are assessed considering the following: </a:t>
            </a:r>
          </a:p>
          <a:p>
            <a:pPr algn="just">
              <a:lnSpc>
                <a:spcPts val="3600"/>
              </a:lnSpc>
            </a:pPr>
            <a:endParaRPr lang="en-US" sz="2400" spc="60">
              <a:solidFill>
                <a:srgbClr val="000000"/>
              </a:solidFill>
              <a:latin typeface="Roboto"/>
              <a:ea typeface="Roboto"/>
              <a:cs typeface="Roboto"/>
              <a:sym typeface="Roboto"/>
            </a:endParaRPr>
          </a:p>
          <a:p>
            <a:pPr marL="518160" lvl="1" indent="-259080" algn="just">
              <a:lnSpc>
                <a:spcPts val="3600"/>
              </a:lnSpc>
              <a:buAutoNum type="arabicPeriod"/>
            </a:pPr>
            <a:r>
              <a:rPr lang="en-US" sz="2400" spc="60">
                <a:solidFill>
                  <a:srgbClr val="000000"/>
                </a:solidFill>
                <a:latin typeface="Roboto"/>
                <a:ea typeface="Roboto"/>
                <a:cs typeface="Roboto"/>
                <a:sym typeface="Roboto"/>
              </a:rPr>
              <a:t>Alignment with the Sunshine Coast Creative Arts Plan 2023-2038</a:t>
            </a:r>
          </a:p>
          <a:p>
            <a:pPr marL="518160" lvl="1" indent="-259080" algn="just">
              <a:lnSpc>
                <a:spcPts val="3600"/>
              </a:lnSpc>
              <a:buAutoNum type="arabicPeriod"/>
            </a:pPr>
            <a:r>
              <a:rPr lang="en-US" sz="2400" spc="60">
                <a:solidFill>
                  <a:srgbClr val="000000"/>
                </a:solidFill>
                <a:latin typeface="Roboto"/>
                <a:ea typeface="Roboto"/>
                <a:cs typeface="Roboto"/>
                <a:sym typeface="Roboto"/>
              </a:rPr>
              <a:t>Assessment criteria; MERIT, VIABILITY, REACH, BENEFIT</a:t>
            </a:r>
          </a:p>
          <a:p>
            <a:pPr marL="518160" lvl="1" indent="-259080" algn="just">
              <a:lnSpc>
                <a:spcPts val="3600"/>
              </a:lnSpc>
              <a:buAutoNum type="arabicPeriod"/>
            </a:pPr>
            <a:r>
              <a:rPr lang="en-US" sz="2400" spc="60">
                <a:solidFill>
                  <a:srgbClr val="000000"/>
                </a:solidFill>
                <a:latin typeface="Roboto"/>
                <a:ea typeface="Roboto"/>
                <a:cs typeface="Roboto"/>
                <a:sym typeface="Roboto"/>
              </a:rPr>
              <a:t>Diversity of art forms, communities and outcomes supported</a:t>
            </a:r>
          </a:p>
          <a:p>
            <a:pPr algn="just">
              <a:lnSpc>
                <a:spcPts val="3600"/>
              </a:lnSpc>
            </a:pPr>
            <a:endParaRPr lang="en-US" sz="2400" spc="60">
              <a:solidFill>
                <a:srgbClr val="000000"/>
              </a:solidFill>
              <a:latin typeface="Roboto"/>
              <a:ea typeface="Roboto"/>
              <a:cs typeface="Roboto"/>
              <a:sym typeface="Roboto"/>
            </a:endParaRPr>
          </a:p>
          <a:p>
            <a:pPr algn="just">
              <a:lnSpc>
                <a:spcPts val="3600"/>
              </a:lnSpc>
            </a:pPr>
            <a:r>
              <a:rPr lang="en-US" sz="2400" spc="60">
                <a:solidFill>
                  <a:srgbClr val="000000"/>
                </a:solidFill>
                <a:latin typeface="Roboto"/>
                <a:ea typeface="Roboto"/>
                <a:cs typeface="Roboto"/>
                <a:sym typeface="Roboto"/>
              </a:rPr>
              <a:t>Provide appropriate evidence and relevant support material.</a:t>
            </a:r>
          </a:p>
          <a:p>
            <a:pPr algn="just">
              <a:lnSpc>
                <a:spcPts val="3600"/>
              </a:lnSpc>
            </a:pPr>
            <a:r>
              <a:rPr lang="en-US" sz="2400" spc="60">
                <a:solidFill>
                  <a:srgbClr val="000000"/>
                </a:solidFill>
                <a:latin typeface="Roboto"/>
                <a:ea typeface="Roboto"/>
                <a:cs typeface="Roboto"/>
                <a:sym typeface="Roboto"/>
              </a:rPr>
              <a:t> </a:t>
            </a:r>
          </a:p>
          <a:p>
            <a:pPr algn="just">
              <a:lnSpc>
                <a:spcPts val="3600"/>
              </a:lnSpc>
            </a:pPr>
            <a:endParaRPr lang="en-US" sz="2400" spc="60">
              <a:solidFill>
                <a:srgbClr val="000000"/>
              </a:solidFill>
              <a:latin typeface="Roboto"/>
              <a:ea typeface="Roboto"/>
              <a:cs typeface="Roboto"/>
              <a:sym typeface="Roboto"/>
            </a:endParaRPr>
          </a:p>
          <a:p>
            <a:pPr algn="just">
              <a:lnSpc>
                <a:spcPts val="3600"/>
              </a:lnSpc>
            </a:pPr>
            <a:endParaRPr lang="en-US" sz="2400" spc="60">
              <a:solidFill>
                <a:srgbClr val="000000"/>
              </a:solidFill>
              <a:latin typeface="Roboto"/>
              <a:ea typeface="Roboto"/>
              <a:cs typeface="Roboto"/>
              <a:sym typeface="Roboto"/>
            </a:endParaRPr>
          </a:p>
        </p:txBody>
      </p:sp>
      <p:grpSp>
        <p:nvGrpSpPr>
          <p:cNvPr id="4" name="Group 4"/>
          <p:cNvGrpSpPr/>
          <p:nvPr/>
        </p:nvGrpSpPr>
        <p:grpSpPr>
          <a:xfrm>
            <a:off x="0" y="0"/>
            <a:ext cx="6428162" cy="10287000"/>
            <a:chOff x="0" y="0"/>
            <a:chExt cx="8570882" cy="13716000"/>
          </a:xfrm>
        </p:grpSpPr>
        <p:pic>
          <p:nvPicPr>
            <p:cNvPr id="5" name="Picture 5"/>
            <p:cNvPicPr>
              <a:picLocks noChangeAspect="1"/>
            </p:cNvPicPr>
            <p:nvPr/>
          </p:nvPicPr>
          <p:blipFill>
            <a:blip r:embed="rId2"/>
            <a:srcRect l="39489" r="18981"/>
            <a:stretch>
              <a:fillRect/>
            </a:stretch>
          </p:blipFill>
          <p:spPr>
            <a:xfrm>
              <a:off x="0" y="0"/>
              <a:ext cx="8570882" cy="13716000"/>
            </a:xfrm>
            <a:prstGeom prst="rect">
              <a:avLst/>
            </a:prstGeom>
          </p:spPr>
        </p:pic>
      </p:grpSp>
      <p:sp>
        <p:nvSpPr>
          <p:cNvPr id="6" name="TextBox 6"/>
          <p:cNvSpPr txBox="1"/>
          <p:nvPr/>
        </p:nvSpPr>
        <p:spPr>
          <a:xfrm>
            <a:off x="10903916" y="8947786"/>
            <a:ext cx="9857687" cy="310514"/>
          </a:xfrm>
          <a:prstGeom prst="rect">
            <a:avLst/>
          </a:prstGeom>
        </p:spPr>
        <p:txBody>
          <a:bodyPr lIns="0" tIns="0" rIns="0" bIns="0" rtlCol="0" anchor="t">
            <a:spAutoFit/>
          </a:bodyPr>
          <a:lstStyle/>
          <a:p>
            <a:pPr algn="just">
              <a:lnSpc>
                <a:spcPts val="2400"/>
              </a:lnSpc>
            </a:pPr>
            <a:r>
              <a:rPr lang="en-US" sz="1600" spc="40">
                <a:solidFill>
                  <a:srgbClr val="000000"/>
                </a:solidFill>
                <a:latin typeface="Roboto"/>
                <a:ea typeface="Roboto"/>
                <a:cs typeface="Roboto"/>
                <a:sym typeface="Roboto"/>
              </a:rPr>
              <a:t>Image : A Girls Guide to World War co. Musical Theatre Australia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938345" y="971550"/>
            <a:ext cx="9320955" cy="1577340"/>
          </a:xfrm>
          <a:prstGeom prst="rect">
            <a:avLst/>
          </a:prstGeom>
        </p:spPr>
        <p:txBody>
          <a:bodyPr lIns="0" tIns="0" rIns="0" bIns="0" rtlCol="0" anchor="t">
            <a:spAutoFit/>
          </a:bodyPr>
          <a:lstStyle/>
          <a:p>
            <a:pPr algn="r">
              <a:lnSpc>
                <a:spcPts val="6240"/>
              </a:lnSpc>
            </a:pPr>
            <a:r>
              <a:rPr lang="en-US" sz="4800" b="1" spc="1440">
                <a:solidFill>
                  <a:srgbClr val="000000"/>
                </a:solidFill>
                <a:latin typeface="Roboto Bold"/>
                <a:ea typeface="Roboto Bold"/>
                <a:cs typeface="Roboto Bold"/>
                <a:sym typeface="Roboto Bold"/>
              </a:rPr>
              <a:t>ASSESSMENT CRITERIA</a:t>
            </a:r>
          </a:p>
        </p:txBody>
      </p:sp>
      <p:sp>
        <p:nvSpPr>
          <p:cNvPr id="3" name="TextBox 3"/>
          <p:cNvSpPr txBox="1"/>
          <p:nvPr/>
        </p:nvSpPr>
        <p:spPr>
          <a:xfrm>
            <a:off x="920446" y="3028474"/>
            <a:ext cx="16338854" cy="5023485"/>
          </a:xfrm>
          <a:prstGeom prst="rect">
            <a:avLst/>
          </a:prstGeom>
        </p:spPr>
        <p:txBody>
          <a:bodyPr lIns="0" tIns="0" rIns="0" bIns="0" rtlCol="0" anchor="t">
            <a:spAutoFit/>
          </a:bodyPr>
          <a:lstStyle/>
          <a:p>
            <a:pPr algn="r">
              <a:lnSpc>
                <a:spcPts val="3600"/>
              </a:lnSpc>
            </a:pPr>
            <a:r>
              <a:rPr lang="en-US" sz="2400" b="1" spc="60">
                <a:solidFill>
                  <a:srgbClr val="000000"/>
                </a:solidFill>
                <a:latin typeface="Roboto Bold"/>
                <a:ea typeface="Roboto Bold"/>
                <a:cs typeface="Roboto Bold"/>
                <a:sym typeface="Roboto Bold"/>
              </a:rPr>
              <a:t>Arts Projects</a:t>
            </a:r>
          </a:p>
          <a:p>
            <a:pPr algn="r">
              <a:lnSpc>
                <a:spcPts val="3600"/>
              </a:lnSpc>
            </a:pPr>
            <a:r>
              <a:rPr lang="en-US" sz="2400" b="1" i="1" spc="60">
                <a:solidFill>
                  <a:srgbClr val="000000"/>
                </a:solidFill>
                <a:latin typeface="Roboto Bold Italics"/>
                <a:ea typeface="Roboto Bold Italics"/>
                <a:cs typeface="Roboto Bold Italics"/>
                <a:sym typeface="Roboto Bold Italics"/>
              </a:rPr>
              <a:t>Concept rationale</a:t>
            </a:r>
            <a:r>
              <a:rPr lang="en-US" sz="2400" spc="60">
                <a:solidFill>
                  <a:srgbClr val="000000"/>
                </a:solidFill>
                <a:latin typeface="Roboto"/>
                <a:ea typeface="Roboto"/>
                <a:cs typeface="Roboto"/>
                <a:sym typeface="Roboto"/>
              </a:rPr>
              <a:t> - Clearly articulate the creative idea or concept driving your project.</a:t>
            </a:r>
          </a:p>
          <a:p>
            <a:pPr algn="r">
              <a:lnSpc>
                <a:spcPts val="3600"/>
              </a:lnSpc>
            </a:pPr>
            <a:r>
              <a:rPr lang="en-US" sz="2400" b="1" i="1" spc="60">
                <a:solidFill>
                  <a:srgbClr val="000000"/>
                </a:solidFill>
                <a:latin typeface="Roboto Bold Italics"/>
                <a:ea typeface="Roboto Bold Italics"/>
                <a:cs typeface="Roboto Bold Italics"/>
                <a:sym typeface="Roboto Bold Italics"/>
              </a:rPr>
              <a:t>Innovation and experimentation</a:t>
            </a:r>
            <a:r>
              <a:rPr lang="en-US" sz="2400" spc="60">
                <a:solidFill>
                  <a:srgbClr val="000000"/>
                </a:solidFill>
                <a:latin typeface="Roboto"/>
                <a:ea typeface="Roboto"/>
                <a:cs typeface="Roboto"/>
                <a:sym typeface="Roboto"/>
              </a:rPr>
              <a:t> - Describe how the project is bold, original or boundary pushing.</a:t>
            </a:r>
          </a:p>
          <a:p>
            <a:pPr algn="r">
              <a:lnSpc>
                <a:spcPts val="3600"/>
              </a:lnSpc>
            </a:pPr>
            <a:r>
              <a:rPr lang="en-US" sz="2400" b="1" i="1" spc="60">
                <a:solidFill>
                  <a:srgbClr val="000000"/>
                </a:solidFill>
                <a:latin typeface="Roboto Bold Italics"/>
                <a:ea typeface="Roboto Bold Italics"/>
                <a:cs typeface="Roboto Bold Italics"/>
                <a:sym typeface="Roboto Bold Italics"/>
              </a:rPr>
              <a:t>Quality of work</a:t>
            </a:r>
            <a:r>
              <a:rPr lang="en-US" sz="2400" spc="60">
                <a:solidFill>
                  <a:srgbClr val="000000"/>
                </a:solidFill>
                <a:latin typeface="Roboto"/>
                <a:ea typeface="Roboto"/>
                <a:cs typeface="Roboto"/>
                <a:sym typeface="Roboto"/>
              </a:rPr>
              <a:t> - Demonstrate artists and collaborators involved are experienced, highly skilled and well regarded.</a:t>
            </a:r>
          </a:p>
          <a:p>
            <a:pPr algn="r">
              <a:lnSpc>
                <a:spcPts val="3600"/>
              </a:lnSpc>
            </a:pPr>
            <a:r>
              <a:rPr lang="en-US" sz="2400" b="1" i="1" spc="60">
                <a:solidFill>
                  <a:srgbClr val="000000"/>
                </a:solidFill>
                <a:latin typeface="Roboto Bold Italics"/>
                <a:ea typeface="Roboto Bold Italics"/>
                <a:cs typeface="Roboto Bold Italics"/>
                <a:sym typeface="Roboto Bold Italics"/>
              </a:rPr>
              <a:t>Creative process</a:t>
            </a:r>
            <a:r>
              <a:rPr lang="en-US" sz="2400" spc="60">
                <a:solidFill>
                  <a:srgbClr val="000000"/>
                </a:solidFill>
                <a:latin typeface="Roboto"/>
                <a:ea typeface="Roboto"/>
                <a:cs typeface="Roboto"/>
                <a:sym typeface="Roboto"/>
              </a:rPr>
              <a:t> - Describe the methods and artistic practices involved.</a:t>
            </a:r>
          </a:p>
          <a:p>
            <a:pPr algn="r">
              <a:lnSpc>
                <a:spcPts val="3600"/>
              </a:lnSpc>
            </a:pPr>
            <a:r>
              <a:rPr lang="en-US" sz="2400" b="1" i="1" spc="60">
                <a:solidFill>
                  <a:srgbClr val="000000"/>
                </a:solidFill>
                <a:latin typeface="Roboto Bold Italics"/>
                <a:ea typeface="Roboto Bold Italics"/>
                <a:cs typeface="Roboto Bold Italics"/>
                <a:sym typeface="Roboto Bold Italics"/>
              </a:rPr>
              <a:t>Contemporary</a:t>
            </a:r>
            <a:r>
              <a:rPr lang="en-US" sz="2400" spc="60">
                <a:solidFill>
                  <a:srgbClr val="000000"/>
                </a:solidFill>
                <a:latin typeface="Roboto"/>
                <a:ea typeface="Roboto"/>
                <a:cs typeface="Roboto"/>
                <a:sym typeface="Roboto"/>
              </a:rPr>
              <a:t> - Explain the relevance and impact of the work to current artistic, cultural or community contexts.</a:t>
            </a:r>
          </a:p>
          <a:p>
            <a:pPr algn="r">
              <a:lnSpc>
                <a:spcPts val="3600"/>
              </a:lnSpc>
            </a:pPr>
            <a:r>
              <a:rPr lang="en-US" sz="2400" b="1" i="1" spc="60">
                <a:solidFill>
                  <a:srgbClr val="000000"/>
                </a:solidFill>
                <a:latin typeface="Roboto Bold Italics"/>
                <a:ea typeface="Roboto Bold Italics"/>
                <a:cs typeface="Roboto Bold Italics"/>
                <a:sym typeface="Roboto Bold Italics"/>
              </a:rPr>
              <a:t>Artistic outcomes</a:t>
            </a:r>
            <a:r>
              <a:rPr lang="en-US" sz="2400" spc="60">
                <a:solidFill>
                  <a:srgbClr val="000000"/>
                </a:solidFill>
                <a:latin typeface="Roboto"/>
                <a:ea typeface="Roboto"/>
                <a:cs typeface="Roboto"/>
                <a:sym typeface="Roboto"/>
              </a:rPr>
              <a:t> - Articulate the intended high-quality arts outcomes.</a:t>
            </a:r>
          </a:p>
          <a:p>
            <a:pPr algn="r">
              <a:lnSpc>
                <a:spcPts val="3600"/>
              </a:lnSpc>
            </a:pPr>
            <a:r>
              <a:rPr lang="en-US" sz="2400" b="1" i="1" spc="60">
                <a:solidFill>
                  <a:srgbClr val="000000"/>
                </a:solidFill>
                <a:latin typeface="Roboto Bold Italics"/>
                <a:ea typeface="Roboto Bold Italics"/>
                <a:cs typeface="Roboto Bold Italics"/>
                <a:sym typeface="Roboto Bold Italics"/>
              </a:rPr>
              <a:t>Diverse</a:t>
            </a:r>
            <a:r>
              <a:rPr lang="en-US" sz="2400" spc="60">
                <a:solidFill>
                  <a:srgbClr val="000000"/>
                </a:solidFill>
                <a:latin typeface="Roboto"/>
                <a:ea typeface="Roboto"/>
                <a:cs typeface="Roboto"/>
                <a:sym typeface="Roboto"/>
              </a:rPr>
              <a:t> - Contribution to a diverse creative community.</a:t>
            </a:r>
          </a:p>
          <a:p>
            <a:pPr algn="r">
              <a:lnSpc>
                <a:spcPts val="3600"/>
              </a:lnSpc>
            </a:pPr>
            <a:endParaRPr lang="en-US" sz="2400" spc="60">
              <a:solidFill>
                <a:srgbClr val="000000"/>
              </a:solidFill>
              <a:latin typeface="Roboto"/>
              <a:ea typeface="Roboto"/>
              <a:cs typeface="Roboto"/>
              <a:sym typeface="Roboto"/>
            </a:endParaRPr>
          </a:p>
          <a:p>
            <a:pPr algn="r">
              <a:lnSpc>
                <a:spcPts val="3600"/>
              </a:lnSpc>
            </a:pPr>
            <a:endParaRPr lang="en-US" sz="2400" spc="60">
              <a:solidFill>
                <a:srgbClr val="000000"/>
              </a:solidFill>
              <a:latin typeface="Roboto"/>
              <a:ea typeface="Roboto"/>
              <a:cs typeface="Roboto"/>
              <a:sym typeface="Roboto"/>
            </a:endParaRPr>
          </a:p>
          <a:p>
            <a:pPr algn="r">
              <a:lnSpc>
                <a:spcPts val="3600"/>
              </a:lnSpc>
            </a:pPr>
            <a:r>
              <a:rPr lang="en-US" sz="2400" spc="60">
                <a:solidFill>
                  <a:srgbClr val="000000"/>
                </a:solidFill>
                <a:latin typeface="Roboto"/>
                <a:ea typeface="Roboto"/>
                <a:cs typeface="Roboto"/>
                <a:sym typeface="Roboto"/>
              </a:rPr>
              <a:t> </a:t>
            </a:r>
          </a:p>
        </p:txBody>
      </p:sp>
      <p:sp>
        <p:nvSpPr>
          <p:cNvPr id="4" name="AutoShape 4"/>
          <p:cNvSpPr/>
          <p:nvPr/>
        </p:nvSpPr>
        <p:spPr>
          <a:xfrm>
            <a:off x="1028700" y="1042988"/>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5" name="TextBox 5"/>
          <p:cNvSpPr txBox="1"/>
          <p:nvPr/>
        </p:nvSpPr>
        <p:spPr>
          <a:xfrm>
            <a:off x="1028700" y="6585109"/>
            <a:ext cx="9293611" cy="2270760"/>
          </a:xfrm>
          <a:prstGeom prst="rect">
            <a:avLst/>
          </a:prstGeom>
        </p:spPr>
        <p:txBody>
          <a:bodyPr lIns="0" tIns="0" rIns="0" bIns="0" rtlCol="0" anchor="t">
            <a:spAutoFit/>
          </a:bodyPr>
          <a:lstStyle/>
          <a:p>
            <a:pPr algn="l">
              <a:lnSpc>
                <a:spcPts val="18000"/>
              </a:lnSpc>
            </a:pPr>
            <a:r>
              <a:rPr lang="en-US" sz="14400" b="1" spc="1439">
                <a:solidFill>
                  <a:srgbClr val="000000"/>
                </a:solidFill>
                <a:latin typeface="Roboto Bold"/>
                <a:ea typeface="Roboto Bold"/>
                <a:cs typeface="Roboto Bold"/>
                <a:sym typeface="Roboto Bold"/>
              </a:rPr>
              <a:t>MERIT</a:t>
            </a:r>
          </a:p>
        </p:txBody>
      </p:sp>
      <p:sp>
        <p:nvSpPr>
          <p:cNvPr id="6" name="TextBox 6"/>
          <p:cNvSpPr txBox="1"/>
          <p:nvPr/>
        </p:nvSpPr>
        <p:spPr>
          <a:xfrm>
            <a:off x="1028700" y="8892540"/>
            <a:ext cx="8178316" cy="365760"/>
          </a:xfrm>
          <a:prstGeom prst="rect">
            <a:avLst/>
          </a:prstGeom>
        </p:spPr>
        <p:txBody>
          <a:bodyPr lIns="0" tIns="0" rIns="0" bIns="0" rtlCol="0" anchor="t">
            <a:spAutoFit/>
          </a:bodyPr>
          <a:lstStyle/>
          <a:p>
            <a:pPr algn="l">
              <a:lnSpc>
                <a:spcPts val="2940"/>
              </a:lnSpc>
            </a:pPr>
            <a:r>
              <a:rPr lang="en-US" sz="2100" b="1" spc="630">
                <a:solidFill>
                  <a:srgbClr val="000000"/>
                </a:solidFill>
                <a:latin typeface="Roboto Bold"/>
                <a:ea typeface="Roboto Bold"/>
                <a:cs typeface="Roboto Bold"/>
                <a:sym typeface="Roboto Bold"/>
              </a:rPr>
              <a:t>QUALITY OF ARTISTIC PRACTICE &amp; IDEAS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938345" y="971550"/>
            <a:ext cx="9320955" cy="1577340"/>
          </a:xfrm>
          <a:prstGeom prst="rect">
            <a:avLst/>
          </a:prstGeom>
        </p:spPr>
        <p:txBody>
          <a:bodyPr lIns="0" tIns="0" rIns="0" bIns="0" rtlCol="0" anchor="t">
            <a:spAutoFit/>
          </a:bodyPr>
          <a:lstStyle/>
          <a:p>
            <a:pPr algn="r">
              <a:lnSpc>
                <a:spcPts val="6240"/>
              </a:lnSpc>
            </a:pPr>
            <a:r>
              <a:rPr lang="en-US" sz="4800" b="1" spc="1440">
                <a:solidFill>
                  <a:srgbClr val="000000"/>
                </a:solidFill>
                <a:latin typeface="Roboto Bold"/>
                <a:ea typeface="Roboto Bold"/>
                <a:cs typeface="Roboto Bold"/>
                <a:sym typeface="Roboto Bold"/>
              </a:rPr>
              <a:t>ASSESSMENT CRITERIA</a:t>
            </a:r>
          </a:p>
        </p:txBody>
      </p:sp>
      <p:sp>
        <p:nvSpPr>
          <p:cNvPr id="3" name="TextBox 3"/>
          <p:cNvSpPr txBox="1"/>
          <p:nvPr/>
        </p:nvSpPr>
        <p:spPr>
          <a:xfrm>
            <a:off x="0" y="2964894"/>
            <a:ext cx="17994069" cy="3194685"/>
          </a:xfrm>
          <a:prstGeom prst="rect">
            <a:avLst/>
          </a:prstGeom>
        </p:spPr>
        <p:txBody>
          <a:bodyPr lIns="0" tIns="0" rIns="0" bIns="0" rtlCol="0" anchor="t">
            <a:spAutoFit/>
          </a:bodyPr>
          <a:lstStyle/>
          <a:p>
            <a:pPr algn="r">
              <a:lnSpc>
                <a:spcPts val="3600"/>
              </a:lnSpc>
            </a:pPr>
            <a:endParaRPr/>
          </a:p>
          <a:p>
            <a:pPr algn="r">
              <a:lnSpc>
                <a:spcPts val="3600"/>
              </a:lnSpc>
            </a:pPr>
            <a:r>
              <a:rPr lang="en-US" sz="2400" b="1" spc="60">
                <a:solidFill>
                  <a:srgbClr val="000000"/>
                </a:solidFill>
                <a:latin typeface="Roboto Bold"/>
                <a:ea typeface="Roboto Bold"/>
                <a:cs typeface="Roboto Bold"/>
                <a:sym typeface="Roboto Bold"/>
              </a:rPr>
              <a:t>Artist Development</a:t>
            </a:r>
          </a:p>
          <a:p>
            <a:pPr algn="r">
              <a:lnSpc>
                <a:spcPts val="3600"/>
              </a:lnSpc>
            </a:pPr>
            <a:r>
              <a:rPr lang="en-US" sz="2400" b="1" i="1" spc="60">
                <a:solidFill>
                  <a:srgbClr val="000000"/>
                </a:solidFill>
                <a:latin typeface="Roboto Bold Italics"/>
                <a:ea typeface="Roboto Bold Italics"/>
                <a:cs typeface="Roboto Bold Italics"/>
                <a:sym typeface="Roboto Bold Italics"/>
              </a:rPr>
              <a:t>Quality</a:t>
            </a:r>
            <a:r>
              <a:rPr lang="en-US" sz="2400" spc="60">
                <a:solidFill>
                  <a:srgbClr val="000000"/>
                </a:solidFill>
                <a:latin typeface="Roboto"/>
                <a:ea typeface="Roboto"/>
                <a:cs typeface="Roboto"/>
                <a:sym typeface="Roboto"/>
              </a:rPr>
              <a:t> - Applicant artist and mentor / faciliator are experienced, highly skilled and well regarded.</a:t>
            </a:r>
          </a:p>
          <a:p>
            <a:pPr algn="r">
              <a:lnSpc>
                <a:spcPts val="3600"/>
              </a:lnSpc>
            </a:pPr>
            <a:r>
              <a:rPr lang="en-US" sz="2400" b="1" i="1" spc="60">
                <a:solidFill>
                  <a:srgbClr val="000000"/>
                </a:solidFill>
                <a:latin typeface="Roboto Bold Italics"/>
                <a:ea typeface="Roboto Bold Italics"/>
                <a:cs typeface="Roboto Bold Italics"/>
                <a:sym typeface="Roboto Bold Italics"/>
              </a:rPr>
              <a:t>Vision</a:t>
            </a:r>
            <a:r>
              <a:rPr lang="en-US" sz="2400" spc="60">
                <a:solidFill>
                  <a:srgbClr val="000000"/>
                </a:solidFill>
                <a:latin typeface="Roboto"/>
                <a:ea typeface="Roboto"/>
                <a:cs typeface="Roboto"/>
                <a:sym typeface="Roboto"/>
              </a:rPr>
              <a:t> - Clear articulation of applicant's vision, goals and career trajectory</a:t>
            </a:r>
          </a:p>
          <a:p>
            <a:pPr algn="r">
              <a:lnSpc>
                <a:spcPts val="3600"/>
              </a:lnSpc>
            </a:pPr>
            <a:r>
              <a:rPr lang="en-US" sz="2400" b="1" i="1" spc="60">
                <a:solidFill>
                  <a:srgbClr val="000000"/>
                </a:solidFill>
                <a:latin typeface="Roboto Bold Italics"/>
                <a:ea typeface="Roboto Bold Italics"/>
                <a:cs typeface="Roboto Bold Italics"/>
                <a:sym typeface="Roboto Bold Italics"/>
              </a:rPr>
              <a:t>Relevance</a:t>
            </a:r>
            <a:r>
              <a:rPr lang="en-US" sz="2400" spc="60">
                <a:solidFill>
                  <a:srgbClr val="000000"/>
                </a:solidFill>
                <a:latin typeface="Roboto"/>
                <a:ea typeface="Roboto"/>
                <a:cs typeface="Roboto"/>
                <a:sym typeface="Roboto"/>
              </a:rPr>
              <a:t> - Activity offers genuine development opportunity, relevant to career stage and supports professional growth.</a:t>
            </a:r>
          </a:p>
          <a:p>
            <a:pPr algn="r">
              <a:lnSpc>
                <a:spcPts val="3600"/>
              </a:lnSpc>
            </a:pPr>
            <a:r>
              <a:rPr lang="en-US" sz="2400" b="1" i="1" spc="60">
                <a:solidFill>
                  <a:srgbClr val="000000"/>
                </a:solidFill>
                <a:latin typeface="Roboto Bold Italics"/>
                <a:ea typeface="Roboto Bold Italics"/>
                <a:cs typeface="Roboto Bold Italics"/>
                <a:sym typeface="Roboto Bold Italics"/>
              </a:rPr>
              <a:t>Rigour</a:t>
            </a:r>
            <a:r>
              <a:rPr lang="en-US" sz="2400" spc="60">
                <a:solidFill>
                  <a:srgbClr val="000000"/>
                </a:solidFill>
                <a:latin typeface="Roboto"/>
                <a:ea typeface="Roboto"/>
                <a:cs typeface="Roboto"/>
                <a:sym typeface="Roboto"/>
              </a:rPr>
              <a:t> - Activity is professionally recognised and demonstrates a competitive or merit based selection process. </a:t>
            </a:r>
          </a:p>
          <a:p>
            <a:pPr algn="r">
              <a:lnSpc>
                <a:spcPts val="3600"/>
              </a:lnSpc>
            </a:pPr>
            <a:r>
              <a:rPr lang="en-US" sz="2400" spc="60">
                <a:solidFill>
                  <a:srgbClr val="000000"/>
                </a:solidFill>
                <a:latin typeface="Roboto"/>
                <a:ea typeface="Roboto"/>
                <a:cs typeface="Roboto"/>
                <a:sym typeface="Roboto"/>
              </a:rPr>
              <a:t> </a:t>
            </a:r>
          </a:p>
        </p:txBody>
      </p:sp>
      <p:sp>
        <p:nvSpPr>
          <p:cNvPr id="4" name="AutoShape 4"/>
          <p:cNvSpPr/>
          <p:nvPr/>
        </p:nvSpPr>
        <p:spPr>
          <a:xfrm>
            <a:off x="1028700" y="1042988"/>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5" name="TextBox 5"/>
          <p:cNvSpPr txBox="1"/>
          <p:nvPr/>
        </p:nvSpPr>
        <p:spPr>
          <a:xfrm>
            <a:off x="1028700" y="6585109"/>
            <a:ext cx="9293611" cy="2270760"/>
          </a:xfrm>
          <a:prstGeom prst="rect">
            <a:avLst/>
          </a:prstGeom>
        </p:spPr>
        <p:txBody>
          <a:bodyPr lIns="0" tIns="0" rIns="0" bIns="0" rtlCol="0" anchor="t">
            <a:spAutoFit/>
          </a:bodyPr>
          <a:lstStyle/>
          <a:p>
            <a:pPr algn="l">
              <a:lnSpc>
                <a:spcPts val="18000"/>
              </a:lnSpc>
            </a:pPr>
            <a:r>
              <a:rPr lang="en-US" sz="14400" b="1" spc="1439">
                <a:solidFill>
                  <a:srgbClr val="000000"/>
                </a:solidFill>
                <a:latin typeface="Roboto Bold"/>
                <a:ea typeface="Roboto Bold"/>
                <a:cs typeface="Roboto Bold"/>
                <a:sym typeface="Roboto Bold"/>
              </a:rPr>
              <a:t>MERIT</a:t>
            </a:r>
          </a:p>
        </p:txBody>
      </p:sp>
      <p:sp>
        <p:nvSpPr>
          <p:cNvPr id="6" name="TextBox 6"/>
          <p:cNvSpPr txBox="1"/>
          <p:nvPr/>
        </p:nvSpPr>
        <p:spPr>
          <a:xfrm>
            <a:off x="1028700" y="8892540"/>
            <a:ext cx="8178316" cy="365760"/>
          </a:xfrm>
          <a:prstGeom prst="rect">
            <a:avLst/>
          </a:prstGeom>
        </p:spPr>
        <p:txBody>
          <a:bodyPr lIns="0" tIns="0" rIns="0" bIns="0" rtlCol="0" anchor="t">
            <a:spAutoFit/>
          </a:bodyPr>
          <a:lstStyle/>
          <a:p>
            <a:pPr algn="l">
              <a:lnSpc>
                <a:spcPts val="2940"/>
              </a:lnSpc>
            </a:pPr>
            <a:r>
              <a:rPr lang="en-US" sz="2100" b="1" spc="630">
                <a:solidFill>
                  <a:srgbClr val="000000"/>
                </a:solidFill>
                <a:latin typeface="Roboto Bold"/>
                <a:ea typeface="Roboto Bold"/>
                <a:cs typeface="Roboto Bold"/>
                <a:sym typeface="Roboto Bold"/>
              </a:rPr>
              <a:t>QUALITY OF ARTISTIC PRACTICE &amp; IDEAS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938345" y="971550"/>
            <a:ext cx="9320955" cy="1577340"/>
          </a:xfrm>
          <a:prstGeom prst="rect">
            <a:avLst/>
          </a:prstGeom>
        </p:spPr>
        <p:txBody>
          <a:bodyPr lIns="0" tIns="0" rIns="0" bIns="0" rtlCol="0" anchor="t">
            <a:spAutoFit/>
          </a:bodyPr>
          <a:lstStyle/>
          <a:p>
            <a:pPr algn="r">
              <a:lnSpc>
                <a:spcPts val="6240"/>
              </a:lnSpc>
            </a:pPr>
            <a:r>
              <a:rPr lang="en-US" sz="4800" b="1" spc="1440">
                <a:solidFill>
                  <a:srgbClr val="000000"/>
                </a:solidFill>
                <a:latin typeface="Roboto Bold"/>
                <a:ea typeface="Roboto Bold"/>
                <a:cs typeface="Roboto Bold"/>
                <a:sym typeface="Roboto Bold"/>
              </a:rPr>
              <a:t>ASSESSMENT CRITERIA</a:t>
            </a:r>
          </a:p>
        </p:txBody>
      </p:sp>
      <p:sp>
        <p:nvSpPr>
          <p:cNvPr id="3" name="TextBox 3"/>
          <p:cNvSpPr txBox="1"/>
          <p:nvPr/>
        </p:nvSpPr>
        <p:spPr>
          <a:xfrm>
            <a:off x="7401613" y="3028474"/>
            <a:ext cx="9857687" cy="6395085"/>
          </a:xfrm>
          <a:prstGeom prst="rect">
            <a:avLst/>
          </a:prstGeom>
        </p:spPr>
        <p:txBody>
          <a:bodyPr lIns="0" tIns="0" rIns="0" bIns="0" rtlCol="0" anchor="t">
            <a:spAutoFit/>
          </a:bodyPr>
          <a:lstStyle/>
          <a:p>
            <a:pPr algn="r">
              <a:lnSpc>
                <a:spcPts val="3600"/>
              </a:lnSpc>
            </a:pPr>
            <a:r>
              <a:rPr lang="en-US" sz="2400" b="1" spc="60">
                <a:solidFill>
                  <a:srgbClr val="000000"/>
                </a:solidFill>
                <a:latin typeface="Roboto Bold"/>
                <a:ea typeface="Roboto Bold"/>
                <a:cs typeface="Roboto Bold"/>
                <a:sym typeface="Roboto Bold"/>
              </a:rPr>
              <a:t>Arts Projects</a:t>
            </a:r>
          </a:p>
          <a:p>
            <a:pPr algn="r">
              <a:lnSpc>
                <a:spcPts val="3600"/>
              </a:lnSpc>
            </a:pPr>
            <a:r>
              <a:rPr lang="en-US" sz="2400" spc="60">
                <a:solidFill>
                  <a:srgbClr val="000000"/>
                </a:solidFill>
                <a:latin typeface="Roboto"/>
                <a:ea typeface="Roboto"/>
                <a:cs typeface="Roboto"/>
                <a:sym typeface="Roboto"/>
              </a:rPr>
              <a:t>A clear and realistic project plan, with key stages and milestones.</a:t>
            </a:r>
          </a:p>
          <a:p>
            <a:pPr algn="r">
              <a:lnSpc>
                <a:spcPts val="3600"/>
              </a:lnSpc>
            </a:pPr>
            <a:r>
              <a:rPr lang="en-US" sz="2400" spc="60">
                <a:solidFill>
                  <a:srgbClr val="000000"/>
                </a:solidFill>
                <a:latin typeface="Roboto"/>
                <a:ea typeface="Roboto"/>
                <a:cs typeface="Roboto"/>
                <a:sym typeface="Roboto"/>
              </a:rPr>
              <a:t>Balanced and complete project budget.</a:t>
            </a:r>
          </a:p>
          <a:p>
            <a:pPr algn="r">
              <a:lnSpc>
                <a:spcPts val="3600"/>
              </a:lnSpc>
            </a:pPr>
            <a:r>
              <a:rPr lang="en-US" sz="2400" spc="60">
                <a:solidFill>
                  <a:srgbClr val="000000"/>
                </a:solidFill>
                <a:latin typeface="Roboto"/>
                <a:ea typeface="Roboto"/>
                <a:cs typeface="Roboto"/>
                <a:sym typeface="Roboto"/>
              </a:rPr>
              <a:t>Demonstrated capacity to deliver (applicant and others involved).</a:t>
            </a:r>
          </a:p>
          <a:p>
            <a:pPr algn="r">
              <a:lnSpc>
                <a:spcPts val="3600"/>
              </a:lnSpc>
            </a:pPr>
            <a:r>
              <a:rPr lang="en-US" sz="2400" spc="60">
                <a:solidFill>
                  <a:srgbClr val="000000"/>
                </a:solidFill>
                <a:latin typeface="Roboto"/>
                <a:ea typeface="Roboto"/>
                <a:cs typeface="Roboto"/>
                <a:sym typeface="Roboto"/>
              </a:rPr>
              <a:t>Evidence of consultation, partnerships and collaboration.</a:t>
            </a:r>
          </a:p>
          <a:p>
            <a:pPr algn="r">
              <a:lnSpc>
                <a:spcPts val="3600"/>
              </a:lnSpc>
            </a:pPr>
            <a:r>
              <a:rPr lang="en-US" sz="2400" spc="60">
                <a:solidFill>
                  <a:srgbClr val="000000"/>
                </a:solidFill>
                <a:latin typeface="Roboto"/>
                <a:ea typeface="Roboto"/>
                <a:cs typeface="Roboto"/>
                <a:sym typeface="Roboto"/>
              </a:rPr>
              <a:t>Evidence of engagement with relevant cultural / community groups.</a:t>
            </a:r>
          </a:p>
          <a:p>
            <a:pPr algn="r">
              <a:lnSpc>
                <a:spcPts val="3600"/>
              </a:lnSpc>
            </a:pPr>
            <a:r>
              <a:rPr lang="en-US" sz="2400" spc="60">
                <a:solidFill>
                  <a:srgbClr val="000000"/>
                </a:solidFill>
                <a:latin typeface="Roboto"/>
                <a:ea typeface="Roboto"/>
                <a:cs typeface="Roboto"/>
                <a:sym typeface="Roboto"/>
              </a:rPr>
              <a:t>Consideration of compliance and operational requirements.</a:t>
            </a:r>
          </a:p>
          <a:p>
            <a:pPr algn="r">
              <a:lnSpc>
                <a:spcPts val="3600"/>
              </a:lnSpc>
            </a:pPr>
            <a:endParaRPr lang="en-US" sz="2400" spc="60">
              <a:solidFill>
                <a:srgbClr val="000000"/>
              </a:solidFill>
              <a:latin typeface="Roboto"/>
              <a:ea typeface="Roboto"/>
              <a:cs typeface="Roboto"/>
              <a:sym typeface="Roboto"/>
            </a:endParaRPr>
          </a:p>
          <a:p>
            <a:pPr algn="r">
              <a:lnSpc>
                <a:spcPts val="3600"/>
              </a:lnSpc>
            </a:pPr>
            <a:r>
              <a:rPr lang="en-US" sz="2400" b="1" spc="60">
                <a:solidFill>
                  <a:srgbClr val="000000"/>
                </a:solidFill>
                <a:latin typeface="Roboto Bold"/>
                <a:ea typeface="Roboto Bold"/>
                <a:cs typeface="Roboto Bold"/>
                <a:sym typeface="Roboto Bold"/>
              </a:rPr>
              <a:t>Artist Development</a:t>
            </a:r>
          </a:p>
          <a:p>
            <a:pPr algn="r">
              <a:lnSpc>
                <a:spcPts val="3600"/>
              </a:lnSpc>
            </a:pPr>
            <a:r>
              <a:rPr lang="en-US" sz="2400" spc="60">
                <a:solidFill>
                  <a:srgbClr val="000000"/>
                </a:solidFill>
                <a:latin typeface="Roboto"/>
                <a:ea typeface="Roboto"/>
                <a:cs typeface="Roboto"/>
                <a:sym typeface="Roboto"/>
              </a:rPr>
              <a:t>A clear and realistic project plan.</a:t>
            </a:r>
          </a:p>
          <a:p>
            <a:pPr algn="r">
              <a:lnSpc>
                <a:spcPts val="3600"/>
              </a:lnSpc>
            </a:pPr>
            <a:r>
              <a:rPr lang="en-US" sz="2400" spc="60">
                <a:solidFill>
                  <a:srgbClr val="000000"/>
                </a:solidFill>
                <a:latin typeface="Roboto"/>
                <a:ea typeface="Roboto"/>
                <a:cs typeface="Roboto"/>
                <a:sym typeface="Roboto"/>
              </a:rPr>
              <a:t>Realistic budget.</a:t>
            </a:r>
          </a:p>
          <a:p>
            <a:pPr algn="r">
              <a:lnSpc>
                <a:spcPts val="3600"/>
              </a:lnSpc>
            </a:pPr>
            <a:r>
              <a:rPr lang="en-US" sz="2400" spc="60">
                <a:solidFill>
                  <a:srgbClr val="000000"/>
                </a:solidFill>
                <a:latin typeface="Roboto"/>
                <a:ea typeface="Roboto"/>
                <a:cs typeface="Roboto"/>
                <a:sym typeface="Roboto"/>
              </a:rPr>
              <a:t>Participation / Mentorship confirmation.</a:t>
            </a:r>
          </a:p>
          <a:p>
            <a:pPr algn="r">
              <a:lnSpc>
                <a:spcPts val="3600"/>
              </a:lnSpc>
            </a:pPr>
            <a:endParaRPr lang="en-US" sz="2400" spc="60">
              <a:solidFill>
                <a:srgbClr val="000000"/>
              </a:solidFill>
              <a:latin typeface="Roboto"/>
              <a:ea typeface="Roboto"/>
              <a:cs typeface="Roboto"/>
              <a:sym typeface="Roboto"/>
            </a:endParaRPr>
          </a:p>
          <a:p>
            <a:pPr algn="r">
              <a:lnSpc>
                <a:spcPts val="3600"/>
              </a:lnSpc>
            </a:pPr>
            <a:endParaRPr lang="en-US" sz="2400" spc="60">
              <a:solidFill>
                <a:srgbClr val="000000"/>
              </a:solidFill>
              <a:latin typeface="Roboto"/>
              <a:ea typeface="Roboto"/>
              <a:cs typeface="Roboto"/>
              <a:sym typeface="Roboto"/>
            </a:endParaRPr>
          </a:p>
        </p:txBody>
      </p:sp>
      <p:sp>
        <p:nvSpPr>
          <p:cNvPr id="4" name="AutoShape 4"/>
          <p:cNvSpPr/>
          <p:nvPr/>
        </p:nvSpPr>
        <p:spPr>
          <a:xfrm>
            <a:off x="1028700" y="1042988"/>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5" name="TextBox 5"/>
          <p:cNvSpPr txBox="1"/>
          <p:nvPr/>
        </p:nvSpPr>
        <p:spPr>
          <a:xfrm>
            <a:off x="1028700" y="6585109"/>
            <a:ext cx="10266205" cy="2270760"/>
          </a:xfrm>
          <a:prstGeom prst="rect">
            <a:avLst/>
          </a:prstGeom>
        </p:spPr>
        <p:txBody>
          <a:bodyPr lIns="0" tIns="0" rIns="0" bIns="0" rtlCol="0" anchor="t">
            <a:spAutoFit/>
          </a:bodyPr>
          <a:lstStyle/>
          <a:p>
            <a:pPr algn="l">
              <a:lnSpc>
                <a:spcPts val="18000"/>
              </a:lnSpc>
            </a:pPr>
            <a:r>
              <a:rPr lang="en-US" sz="14400" b="1" spc="1439">
                <a:solidFill>
                  <a:srgbClr val="000000"/>
                </a:solidFill>
                <a:latin typeface="Roboto Bold"/>
                <a:ea typeface="Roboto Bold"/>
                <a:cs typeface="Roboto Bold"/>
                <a:sym typeface="Roboto Bold"/>
              </a:rPr>
              <a:t>VIABILITY</a:t>
            </a:r>
          </a:p>
        </p:txBody>
      </p:sp>
      <p:sp>
        <p:nvSpPr>
          <p:cNvPr id="6" name="TextBox 6"/>
          <p:cNvSpPr txBox="1"/>
          <p:nvPr/>
        </p:nvSpPr>
        <p:spPr>
          <a:xfrm>
            <a:off x="1028700" y="8892540"/>
            <a:ext cx="8178316" cy="365760"/>
          </a:xfrm>
          <a:prstGeom prst="rect">
            <a:avLst/>
          </a:prstGeom>
        </p:spPr>
        <p:txBody>
          <a:bodyPr lIns="0" tIns="0" rIns="0" bIns="0" rtlCol="0" anchor="t">
            <a:spAutoFit/>
          </a:bodyPr>
          <a:lstStyle/>
          <a:p>
            <a:pPr algn="l">
              <a:lnSpc>
                <a:spcPts val="2940"/>
              </a:lnSpc>
            </a:pPr>
            <a:r>
              <a:rPr lang="en-US" sz="2100" b="1" spc="630">
                <a:solidFill>
                  <a:srgbClr val="000000"/>
                </a:solidFill>
                <a:latin typeface="Roboto Bold"/>
                <a:ea typeface="Roboto Bold"/>
                <a:cs typeface="Roboto Bold"/>
                <a:sym typeface="Roboto Bold"/>
              </a:rPr>
              <a:t>CAPACITY &amp; SKILLS TO ACHIEVE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041474" y="971550"/>
            <a:ext cx="9217826" cy="2092960"/>
          </a:xfrm>
          <a:prstGeom prst="rect">
            <a:avLst/>
          </a:prstGeom>
        </p:spPr>
        <p:txBody>
          <a:bodyPr lIns="0" tIns="0" rIns="0" bIns="0" rtlCol="0" anchor="t">
            <a:spAutoFit/>
          </a:bodyPr>
          <a:lstStyle/>
          <a:p>
            <a:pPr algn="r">
              <a:lnSpc>
                <a:spcPts val="6240"/>
              </a:lnSpc>
            </a:pPr>
            <a:r>
              <a:rPr lang="en-US" sz="4800" b="1" spc="1440">
                <a:solidFill>
                  <a:srgbClr val="000000"/>
                </a:solidFill>
                <a:latin typeface="Roboto Bold"/>
                <a:ea typeface="Roboto Bold"/>
                <a:cs typeface="Roboto Bold"/>
                <a:sym typeface="Roboto Bold"/>
              </a:rPr>
              <a:t>VERY IMPORTANT WHO CIRCLE</a:t>
            </a:r>
          </a:p>
          <a:p>
            <a:pPr algn="r">
              <a:lnSpc>
                <a:spcPts val="4030"/>
              </a:lnSpc>
            </a:pPr>
            <a:r>
              <a:rPr lang="en-US" sz="3100" b="1" spc="930">
                <a:solidFill>
                  <a:srgbClr val="000000"/>
                </a:solidFill>
                <a:latin typeface="Roboto Bold"/>
                <a:ea typeface="Roboto Bold"/>
                <a:cs typeface="Roboto Bold"/>
                <a:sym typeface="Roboto Bold"/>
              </a:rPr>
              <a:t>(REACH &amp; BENEFIT)</a:t>
            </a:r>
          </a:p>
        </p:txBody>
      </p:sp>
      <p:sp>
        <p:nvSpPr>
          <p:cNvPr id="3" name="AutoShape 3"/>
          <p:cNvSpPr/>
          <p:nvPr/>
        </p:nvSpPr>
        <p:spPr>
          <a:xfrm>
            <a:off x="1028700" y="1042988"/>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4" name="Freeform 4"/>
          <p:cNvSpPr/>
          <p:nvPr/>
        </p:nvSpPr>
        <p:spPr>
          <a:xfrm>
            <a:off x="6253562" y="4503169"/>
            <a:ext cx="2269594" cy="2167462"/>
          </a:xfrm>
          <a:custGeom>
            <a:avLst/>
            <a:gdLst/>
            <a:ahLst/>
            <a:cxnLst/>
            <a:rect l="l" t="t" r="r" b="b"/>
            <a:pathLst>
              <a:path w="2269594" h="2167462">
                <a:moveTo>
                  <a:pt x="0" y="0"/>
                </a:moveTo>
                <a:lnTo>
                  <a:pt x="2269594" y="0"/>
                </a:lnTo>
                <a:lnTo>
                  <a:pt x="2269594" y="2167462"/>
                </a:lnTo>
                <a:lnTo>
                  <a:pt x="0" y="216746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AU"/>
          </a:p>
        </p:txBody>
      </p:sp>
      <p:sp>
        <p:nvSpPr>
          <p:cNvPr id="5" name="Freeform 5"/>
          <p:cNvSpPr/>
          <p:nvPr/>
        </p:nvSpPr>
        <p:spPr>
          <a:xfrm>
            <a:off x="4213687" y="2897684"/>
            <a:ext cx="5877822" cy="5613320"/>
          </a:xfrm>
          <a:custGeom>
            <a:avLst/>
            <a:gdLst/>
            <a:ahLst/>
            <a:cxnLst/>
            <a:rect l="l" t="t" r="r" b="b"/>
            <a:pathLst>
              <a:path w="5877822" h="5613320">
                <a:moveTo>
                  <a:pt x="0" y="0"/>
                </a:moveTo>
                <a:lnTo>
                  <a:pt x="5877822" y="0"/>
                </a:lnTo>
                <a:lnTo>
                  <a:pt x="5877822" y="5613321"/>
                </a:lnTo>
                <a:lnTo>
                  <a:pt x="0" y="561332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AU"/>
          </a:p>
        </p:txBody>
      </p:sp>
      <p:sp>
        <p:nvSpPr>
          <p:cNvPr id="6" name="Freeform 6"/>
          <p:cNvSpPr/>
          <p:nvPr/>
        </p:nvSpPr>
        <p:spPr>
          <a:xfrm>
            <a:off x="5383620" y="3789818"/>
            <a:ext cx="4009478" cy="3829052"/>
          </a:xfrm>
          <a:custGeom>
            <a:avLst/>
            <a:gdLst/>
            <a:ahLst/>
            <a:cxnLst/>
            <a:rect l="l" t="t" r="r" b="b"/>
            <a:pathLst>
              <a:path w="4009478" h="3829052">
                <a:moveTo>
                  <a:pt x="0" y="0"/>
                </a:moveTo>
                <a:lnTo>
                  <a:pt x="4009478" y="0"/>
                </a:lnTo>
                <a:lnTo>
                  <a:pt x="4009478" y="3829052"/>
                </a:lnTo>
                <a:lnTo>
                  <a:pt x="0" y="38290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AU"/>
          </a:p>
        </p:txBody>
      </p:sp>
      <p:sp>
        <p:nvSpPr>
          <p:cNvPr id="7" name="Freeform 7"/>
          <p:cNvSpPr/>
          <p:nvPr/>
        </p:nvSpPr>
        <p:spPr>
          <a:xfrm>
            <a:off x="3431178" y="2037859"/>
            <a:ext cx="7560672" cy="7220441"/>
          </a:xfrm>
          <a:custGeom>
            <a:avLst/>
            <a:gdLst/>
            <a:ahLst/>
            <a:cxnLst/>
            <a:rect l="l" t="t" r="r" b="b"/>
            <a:pathLst>
              <a:path w="7560672" h="7220441">
                <a:moveTo>
                  <a:pt x="0" y="0"/>
                </a:moveTo>
                <a:lnTo>
                  <a:pt x="7560672" y="0"/>
                </a:lnTo>
                <a:lnTo>
                  <a:pt x="7560672" y="7220441"/>
                </a:lnTo>
                <a:lnTo>
                  <a:pt x="0" y="722044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AU"/>
          </a:p>
        </p:txBody>
      </p:sp>
      <p:sp>
        <p:nvSpPr>
          <p:cNvPr id="8" name="TextBox 8"/>
          <p:cNvSpPr txBox="1"/>
          <p:nvPr/>
        </p:nvSpPr>
        <p:spPr>
          <a:xfrm>
            <a:off x="6309745" y="4935502"/>
            <a:ext cx="2157228" cy="1165225"/>
          </a:xfrm>
          <a:prstGeom prst="rect">
            <a:avLst/>
          </a:prstGeom>
        </p:spPr>
        <p:txBody>
          <a:bodyPr lIns="0" tIns="0" rIns="0" bIns="0" rtlCol="0" anchor="t">
            <a:spAutoFit/>
          </a:bodyPr>
          <a:lstStyle/>
          <a:p>
            <a:pPr algn="ctr">
              <a:lnSpc>
                <a:spcPts val="3199"/>
              </a:lnSpc>
            </a:pPr>
            <a:r>
              <a:rPr lang="en-US" sz="1999" b="1" spc="39">
                <a:solidFill>
                  <a:srgbClr val="000000"/>
                </a:solidFill>
                <a:latin typeface="Helvetica Now Bold"/>
                <a:ea typeface="Helvetica Now Bold"/>
                <a:cs typeface="Helvetica Now Bold"/>
                <a:sym typeface="Helvetica Now Bold"/>
              </a:rPr>
              <a:t>YOU </a:t>
            </a:r>
          </a:p>
          <a:p>
            <a:pPr algn="ctr">
              <a:lnSpc>
                <a:spcPts val="3199"/>
              </a:lnSpc>
            </a:pPr>
            <a:r>
              <a:rPr lang="en-US" sz="1999" b="1" spc="39">
                <a:solidFill>
                  <a:srgbClr val="000000"/>
                </a:solidFill>
                <a:latin typeface="Helvetica Now Bold"/>
                <a:ea typeface="Helvetica Now Bold"/>
                <a:cs typeface="Helvetica Now Bold"/>
                <a:sym typeface="Helvetica Now Bold"/>
              </a:rPr>
              <a:t>&amp; ARTISTS </a:t>
            </a:r>
          </a:p>
          <a:p>
            <a:pPr marL="0" lvl="0" indent="0" algn="ctr">
              <a:lnSpc>
                <a:spcPts val="3199"/>
              </a:lnSpc>
              <a:spcBef>
                <a:spcPct val="0"/>
              </a:spcBef>
            </a:pPr>
            <a:r>
              <a:rPr lang="en-US" sz="1999" b="1" spc="39">
                <a:solidFill>
                  <a:srgbClr val="000000"/>
                </a:solidFill>
                <a:latin typeface="Helvetica Now Bold"/>
                <a:ea typeface="Helvetica Now Bold"/>
                <a:cs typeface="Helvetica Now Bold"/>
                <a:sym typeface="Helvetica Now Bold"/>
              </a:rPr>
              <a:t>INVOLVED</a:t>
            </a:r>
          </a:p>
        </p:txBody>
      </p:sp>
      <p:sp>
        <p:nvSpPr>
          <p:cNvPr id="9" name="TextBox 9"/>
          <p:cNvSpPr txBox="1"/>
          <p:nvPr/>
        </p:nvSpPr>
        <p:spPr>
          <a:xfrm>
            <a:off x="6253562" y="6610466"/>
            <a:ext cx="2157228" cy="374650"/>
          </a:xfrm>
          <a:prstGeom prst="rect">
            <a:avLst/>
          </a:prstGeom>
        </p:spPr>
        <p:txBody>
          <a:bodyPr lIns="0" tIns="0" rIns="0" bIns="0" rtlCol="0" anchor="t">
            <a:spAutoFit/>
          </a:bodyPr>
          <a:lstStyle/>
          <a:p>
            <a:pPr marL="0" lvl="0" indent="0" algn="l">
              <a:lnSpc>
                <a:spcPts val="3200"/>
              </a:lnSpc>
              <a:spcBef>
                <a:spcPct val="0"/>
              </a:spcBef>
            </a:pPr>
            <a:r>
              <a:rPr lang="en-US" sz="2000" b="1" spc="40">
                <a:solidFill>
                  <a:srgbClr val="000000"/>
                </a:solidFill>
                <a:latin typeface="Helvetica Now Bold"/>
                <a:ea typeface="Helvetica Now Bold"/>
                <a:cs typeface="Helvetica Now Bold"/>
                <a:sym typeface="Helvetica Now Bold"/>
              </a:rPr>
              <a:t>PARTICIPANTS</a:t>
            </a:r>
          </a:p>
        </p:txBody>
      </p:sp>
      <p:sp>
        <p:nvSpPr>
          <p:cNvPr id="10" name="TextBox 10"/>
          <p:cNvSpPr txBox="1"/>
          <p:nvPr/>
        </p:nvSpPr>
        <p:spPr>
          <a:xfrm>
            <a:off x="6132900" y="3415169"/>
            <a:ext cx="2157228" cy="374650"/>
          </a:xfrm>
          <a:prstGeom prst="rect">
            <a:avLst/>
          </a:prstGeom>
        </p:spPr>
        <p:txBody>
          <a:bodyPr lIns="0" tIns="0" rIns="0" bIns="0" rtlCol="0" anchor="t">
            <a:spAutoFit/>
          </a:bodyPr>
          <a:lstStyle/>
          <a:p>
            <a:pPr marL="0" lvl="0" indent="0" algn="l">
              <a:lnSpc>
                <a:spcPts val="3200"/>
              </a:lnSpc>
              <a:spcBef>
                <a:spcPct val="0"/>
              </a:spcBef>
            </a:pPr>
            <a:r>
              <a:rPr lang="en-US" sz="2000" b="1" spc="40">
                <a:solidFill>
                  <a:srgbClr val="000000"/>
                </a:solidFill>
                <a:latin typeface="Helvetica Now Bold"/>
                <a:ea typeface="Helvetica Now Bold"/>
                <a:cs typeface="Helvetica Now Bold"/>
                <a:sym typeface="Helvetica Now Bold"/>
              </a:rPr>
              <a:t>AUDIENCE</a:t>
            </a:r>
          </a:p>
        </p:txBody>
      </p:sp>
      <p:sp>
        <p:nvSpPr>
          <p:cNvPr id="11" name="TextBox 11"/>
          <p:cNvSpPr txBox="1"/>
          <p:nvPr/>
        </p:nvSpPr>
        <p:spPr>
          <a:xfrm>
            <a:off x="7520940" y="2553557"/>
            <a:ext cx="2157228" cy="365125"/>
          </a:xfrm>
          <a:prstGeom prst="rect">
            <a:avLst/>
          </a:prstGeom>
        </p:spPr>
        <p:txBody>
          <a:bodyPr lIns="0" tIns="0" rIns="0" bIns="0" rtlCol="0" anchor="t">
            <a:spAutoFit/>
          </a:bodyPr>
          <a:lstStyle/>
          <a:p>
            <a:pPr marL="0" lvl="0" indent="0" algn="l">
              <a:lnSpc>
                <a:spcPts val="3199"/>
              </a:lnSpc>
              <a:spcBef>
                <a:spcPct val="0"/>
              </a:spcBef>
            </a:pPr>
            <a:r>
              <a:rPr lang="en-US" sz="1999" b="1" spc="39">
                <a:solidFill>
                  <a:srgbClr val="000000"/>
                </a:solidFill>
                <a:latin typeface="Helvetica Now Bold"/>
                <a:ea typeface="Helvetica Now Bold"/>
                <a:cs typeface="Helvetica Now Bold"/>
                <a:sym typeface="Helvetica Now Bold"/>
              </a:rPr>
              <a:t>REGION</a:t>
            </a:r>
          </a:p>
        </p:txBody>
      </p:sp>
      <p:sp>
        <p:nvSpPr>
          <p:cNvPr id="12" name="TextBox 12"/>
          <p:cNvSpPr txBox="1"/>
          <p:nvPr/>
        </p:nvSpPr>
        <p:spPr>
          <a:xfrm>
            <a:off x="6962860" y="7609345"/>
            <a:ext cx="2157228" cy="374650"/>
          </a:xfrm>
          <a:prstGeom prst="rect">
            <a:avLst/>
          </a:prstGeom>
        </p:spPr>
        <p:txBody>
          <a:bodyPr lIns="0" tIns="0" rIns="0" bIns="0" rtlCol="0" anchor="t">
            <a:spAutoFit/>
          </a:bodyPr>
          <a:lstStyle/>
          <a:p>
            <a:pPr marL="0" lvl="0" indent="0" algn="l">
              <a:lnSpc>
                <a:spcPts val="3200"/>
              </a:lnSpc>
              <a:spcBef>
                <a:spcPct val="0"/>
              </a:spcBef>
            </a:pPr>
            <a:r>
              <a:rPr lang="en-US" sz="2000" b="1" spc="40">
                <a:solidFill>
                  <a:srgbClr val="000000"/>
                </a:solidFill>
                <a:latin typeface="Helvetica Now Bold"/>
                <a:ea typeface="Helvetica Now Bold"/>
                <a:cs typeface="Helvetica Now Bold"/>
                <a:sym typeface="Helvetica Now Bold"/>
              </a:rPr>
              <a:t>SECTOR</a:t>
            </a:r>
          </a:p>
        </p:txBody>
      </p:sp>
      <p:sp>
        <p:nvSpPr>
          <p:cNvPr id="13" name="TextBox 13"/>
          <p:cNvSpPr txBox="1"/>
          <p:nvPr/>
        </p:nvSpPr>
        <p:spPr>
          <a:xfrm>
            <a:off x="6045409" y="8444330"/>
            <a:ext cx="2157228" cy="365125"/>
          </a:xfrm>
          <a:prstGeom prst="rect">
            <a:avLst/>
          </a:prstGeom>
        </p:spPr>
        <p:txBody>
          <a:bodyPr lIns="0" tIns="0" rIns="0" bIns="0" rtlCol="0" anchor="t">
            <a:spAutoFit/>
          </a:bodyPr>
          <a:lstStyle/>
          <a:p>
            <a:pPr marL="0" lvl="0" indent="0" algn="l">
              <a:lnSpc>
                <a:spcPts val="3199"/>
              </a:lnSpc>
              <a:spcBef>
                <a:spcPct val="0"/>
              </a:spcBef>
            </a:pPr>
            <a:r>
              <a:rPr lang="en-US" sz="1999" b="1" spc="39">
                <a:solidFill>
                  <a:srgbClr val="000000"/>
                </a:solidFill>
                <a:latin typeface="Helvetica Now Bold"/>
                <a:ea typeface="Helvetica Now Bold"/>
                <a:cs typeface="Helvetica Now Bold"/>
                <a:sym typeface="Helvetica Now Bold"/>
              </a:rPr>
              <a:t>PARTNERS</a:t>
            </a:r>
          </a:p>
        </p:txBody>
      </p:sp>
      <p:sp>
        <p:nvSpPr>
          <p:cNvPr id="14" name="TextBox 14"/>
          <p:cNvSpPr txBox="1"/>
          <p:nvPr/>
        </p:nvSpPr>
        <p:spPr>
          <a:xfrm>
            <a:off x="9393098" y="8593555"/>
            <a:ext cx="2157228" cy="365125"/>
          </a:xfrm>
          <a:prstGeom prst="rect">
            <a:avLst/>
          </a:prstGeom>
        </p:spPr>
        <p:txBody>
          <a:bodyPr lIns="0" tIns="0" rIns="0" bIns="0" rtlCol="0" anchor="t">
            <a:spAutoFit/>
          </a:bodyPr>
          <a:lstStyle/>
          <a:p>
            <a:pPr marL="0" lvl="0" indent="0" algn="l">
              <a:lnSpc>
                <a:spcPts val="3199"/>
              </a:lnSpc>
              <a:spcBef>
                <a:spcPct val="0"/>
              </a:spcBef>
            </a:pPr>
            <a:r>
              <a:rPr lang="en-US" sz="1999" b="1" spc="39">
                <a:solidFill>
                  <a:srgbClr val="000000"/>
                </a:solidFill>
                <a:latin typeface="Helvetica Now Bold"/>
                <a:ea typeface="Helvetica Now Bold"/>
                <a:cs typeface="Helvetica Now Bold"/>
                <a:sym typeface="Helvetica Now Bold"/>
              </a:rPr>
              <a:t>BEYOND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938345" y="971550"/>
            <a:ext cx="9320955" cy="1577340"/>
          </a:xfrm>
          <a:prstGeom prst="rect">
            <a:avLst/>
          </a:prstGeom>
        </p:spPr>
        <p:txBody>
          <a:bodyPr lIns="0" tIns="0" rIns="0" bIns="0" rtlCol="0" anchor="t">
            <a:spAutoFit/>
          </a:bodyPr>
          <a:lstStyle/>
          <a:p>
            <a:pPr algn="r">
              <a:lnSpc>
                <a:spcPts val="6240"/>
              </a:lnSpc>
            </a:pPr>
            <a:r>
              <a:rPr lang="en-US" sz="4800" b="1" spc="1440">
                <a:solidFill>
                  <a:srgbClr val="000000"/>
                </a:solidFill>
                <a:latin typeface="Roboto Bold"/>
                <a:ea typeface="Roboto Bold"/>
                <a:cs typeface="Roboto Bold"/>
                <a:sym typeface="Roboto Bold"/>
              </a:rPr>
              <a:t>ASSESSMENT CRITERIA</a:t>
            </a:r>
          </a:p>
        </p:txBody>
      </p:sp>
      <p:sp>
        <p:nvSpPr>
          <p:cNvPr id="3" name="TextBox 3"/>
          <p:cNvSpPr txBox="1"/>
          <p:nvPr/>
        </p:nvSpPr>
        <p:spPr>
          <a:xfrm>
            <a:off x="7401613" y="3028474"/>
            <a:ext cx="9857687" cy="5937885"/>
          </a:xfrm>
          <a:prstGeom prst="rect">
            <a:avLst/>
          </a:prstGeom>
        </p:spPr>
        <p:txBody>
          <a:bodyPr lIns="0" tIns="0" rIns="0" bIns="0" rtlCol="0" anchor="t">
            <a:spAutoFit/>
          </a:bodyPr>
          <a:lstStyle/>
          <a:p>
            <a:pPr algn="r">
              <a:lnSpc>
                <a:spcPts val="3600"/>
              </a:lnSpc>
            </a:pPr>
            <a:r>
              <a:rPr lang="en-US" sz="2400" b="1" spc="60">
                <a:solidFill>
                  <a:srgbClr val="000000"/>
                </a:solidFill>
                <a:latin typeface="Roboto Bold"/>
                <a:ea typeface="Roboto Bold"/>
                <a:cs typeface="Roboto Bold"/>
                <a:sym typeface="Roboto Bold"/>
              </a:rPr>
              <a:t>Arts Projects</a:t>
            </a:r>
          </a:p>
          <a:p>
            <a:pPr algn="r">
              <a:lnSpc>
                <a:spcPts val="3600"/>
              </a:lnSpc>
            </a:pPr>
            <a:r>
              <a:rPr lang="en-US" sz="2400" spc="60">
                <a:solidFill>
                  <a:srgbClr val="000000"/>
                </a:solidFill>
                <a:latin typeface="Roboto"/>
                <a:ea typeface="Roboto"/>
                <a:cs typeface="Roboto"/>
                <a:sym typeface="Roboto"/>
              </a:rPr>
              <a:t>Who is the work intended for?</a:t>
            </a:r>
          </a:p>
          <a:p>
            <a:pPr algn="r">
              <a:lnSpc>
                <a:spcPts val="3600"/>
              </a:lnSpc>
            </a:pPr>
            <a:r>
              <a:rPr lang="en-US" sz="2400" spc="60">
                <a:solidFill>
                  <a:srgbClr val="000000"/>
                </a:solidFill>
                <a:latin typeface="Roboto"/>
                <a:ea typeface="Roboto"/>
                <a:cs typeface="Roboto"/>
                <a:sym typeface="Roboto"/>
              </a:rPr>
              <a:t>How many people will be able to experience it?</a:t>
            </a:r>
          </a:p>
          <a:p>
            <a:pPr algn="r">
              <a:lnSpc>
                <a:spcPts val="3600"/>
              </a:lnSpc>
            </a:pPr>
            <a:r>
              <a:rPr lang="en-US" sz="2400" spc="60">
                <a:solidFill>
                  <a:srgbClr val="000000"/>
                </a:solidFill>
                <a:latin typeface="Roboto"/>
                <a:ea typeface="Roboto"/>
                <a:cs typeface="Roboto"/>
                <a:sym typeface="Roboto"/>
              </a:rPr>
              <a:t>How will they engage with the work?</a:t>
            </a:r>
          </a:p>
          <a:p>
            <a:pPr algn="r">
              <a:lnSpc>
                <a:spcPts val="3600"/>
              </a:lnSpc>
            </a:pPr>
            <a:r>
              <a:rPr lang="en-US" sz="2400" spc="60">
                <a:solidFill>
                  <a:srgbClr val="000000"/>
                </a:solidFill>
                <a:latin typeface="Roboto"/>
                <a:ea typeface="Roboto"/>
                <a:cs typeface="Roboto"/>
                <a:sym typeface="Roboto"/>
              </a:rPr>
              <a:t>Can diverse audiences access the work?</a:t>
            </a:r>
          </a:p>
          <a:p>
            <a:pPr algn="r">
              <a:lnSpc>
                <a:spcPts val="3600"/>
              </a:lnSpc>
            </a:pPr>
            <a:r>
              <a:rPr lang="en-US" sz="2400" spc="60">
                <a:solidFill>
                  <a:srgbClr val="000000"/>
                </a:solidFill>
                <a:latin typeface="Roboto"/>
                <a:ea typeface="Roboto"/>
                <a:cs typeface="Roboto"/>
                <a:sym typeface="Roboto"/>
              </a:rPr>
              <a:t>How will you promote the project?</a:t>
            </a:r>
          </a:p>
          <a:p>
            <a:pPr algn="r">
              <a:lnSpc>
                <a:spcPts val="3600"/>
              </a:lnSpc>
            </a:pPr>
            <a:endParaRPr lang="en-US" sz="2400" spc="60">
              <a:solidFill>
                <a:srgbClr val="000000"/>
              </a:solidFill>
              <a:latin typeface="Roboto"/>
              <a:ea typeface="Roboto"/>
              <a:cs typeface="Roboto"/>
              <a:sym typeface="Roboto"/>
            </a:endParaRPr>
          </a:p>
          <a:p>
            <a:pPr algn="r">
              <a:lnSpc>
                <a:spcPts val="3600"/>
              </a:lnSpc>
            </a:pPr>
            <a:r>
              <a:rPr lang="en-US" sz="2400" b="1" spc="60">
                <a:solidFill>
                  <a:srgbClr val="000000"/>
                </a:solidFill>
                <a:latin typeface="Roboto Bold"/>
                <a:ea typeface="Roboto Bold"/>
                <a:cs typeface="Roboto Bold"/>
                <a:sym typeface="Roboto Bold"/>
              </a:rPr>
              <a:t>Artist Development</a:t>
            </a:r>
          </a:p>
          <a:p>
            <a:pPr algn="r">
              <a:lnSpc>
                <a:spcPts val="3600"/>
              </a:lnSpc>
            </a:pPr>
            <a:r>
              <a:rPr lang="en-US" sz="2400" spc="60">
                <a:solidFill>
                  <a:srgbClr val="000000"/>
                </a:solidFill>
                <a:latin typeface="Roboto"/>
                <a:ea typeface="Roboto"/>
                <a:cs typeface="Roboto"/>
                <a:sym typeface="Roboto"/>
              </a:rPr>
              <a:t>Contribution to local creative sector.</a:t>
            </a:r>
          </a:p>
          <a:p>
            <a:pPr algn="r">
              <a:lnSpc>
                <a:spcPts val="3600"/>
              </a:lnSpc>
            </a:pPr>
            <a:r>
              <a:rPr lang="en-US" sz="2400" spc="60">
                <a:solidFill>
                  <a:srgbClr val="000000"/>
                </a:solidFill>
                <a:latin typeface="Roboto"/>
                <a:ea typeface="Roboto"/>
                <a:cs typeface="Roboto"/>
                <a:sym typeface="Roboto"/>
              </a:rPr>
              <a:t>Share learnings or outcomes with peers or the public.</a:t>
            </a:r>
          </a:p>
          <a:p>
            <a:pPr algn="r">
              <a:lnSpc>
                <a:spcPts val="3600"/>
              </a:lnSpc>
            </a:pPr>
            <a:endParaRPr lang="en-US" sz="2400" spc="60">
              <a:solidFill>
                <a:srgbClr val="000000"/>
              </a:solidFill>
              <a:latin typeface="Roboto"/>
              <a:ea typeface="Roboto"/>
              <a:cs typeface="Roboto"/>
              <a:sym typeface="Roboto"/>
            </a:endParaRPr>
          </a:p>
          <a:p>
            <a:pPr algn="r">
              <a:lnSpc>
                <a:spcPts val="3600"/>
              </a:lnSpc>
            </a:pPr>
            <a:endParaRPr lang="en-US" sz="2400" spc="60">
              <a:solidFill>
                <a:srgbClr val="000000"/>
              </a:solidFill>
              <a:latin typeface="Roboto"/>
              <a:ea typeface="Roboto"/>
              <a:cs typeface="Roboto"/>
              <a:sym typeface="Roboto"/>
            </a:endParaRPr>
          </a:p>
          <a:p>
            <a:pPr algn="r">
              <a:lnSpc>
                <a:spcPts val="3600"/>
              </a:lnSpc>
            </a:pPr>
            <a:endParaRPr lang="en-US" sz="2400" spc="60">
              <a:solidFill>
                <a:srgbClr val="000000"/>
              </a:solidFill>
              <a:latin typeface="Roboto"/>
              <a:ea typeface="Roboto"/>
              <a:cs typeface="Roboto"/>
              <a:sym typeface="Roboto"/>
            </a:endParaRPr>
          </a:p>
        </p:txBody>
      </p:sp>
      <p:sp>
        <p:nvSpPr>
          <p:cNvPr id="4" name="AutoShape 4"/>
          <p:cNvSpPr/>
          <p:nvPr/>
        </p:nvSpPr>
        <p:spPr>
          <a:xfrm>
            <a:off x="1028700" y="1042988"/>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5" name="TextBox 5"/>
          <p:cNvSpPr txBox="1"/>
          <p:nvPr/>
        </p:nvSpPr>
        <p:spPr>
          <a:xfrm>
            <a:off x="1028700" y="6585109"/>
            <a:ext cx="10266205" cy="2270760"/>
          </a:xfrm>
          <a:prstGeom prst="rect">
            <a:avLst/>
          </a:prstGeom>
        </p:spPr>
        <p:txBody>
          <a:bodyPr lIns="0" tIns="0" rIns="0" bIns="0" rtlCol="0" anchor="t">
            <a:spAutoFit/>
          </a:bodyPr>
          <a:lstStyle/>
          <a:p>
            <a:pPr algn="l">
              <a:lnSpc>
                <a:spcPts val="18000"/>
              </a:lnSpc>
            </a:pPr>
            <a:r>
              <a:rPr lang="en-US" sz="14400" b="1" spc="1439">
                <a:solidFill>
                  <a:srgbClr val="000000"/>
                </a:solidFill>
                <a:latin typeface="Roboto Bold"/>
                <a:ea typeface="Roboto Bold"/>
                <a:cs typeface="Roboto Bold"/>
                <a:sym typeface="Roboto Bold"/>
              </a:rPr>
              <a:t>REACH</a:t>
            </a:r>
          </a:p>
        </p:txBody>
      </p:sp>
      <p:sp>
        <p:nvSpPr>
          <p:cNvPr id="6" name="TextBox 6"/>
          <p:cNvSpPr txBox="1"/>
          <p:nvPr/>
        </p:nvSpPr>
        <p:spPr>
          <a:xfrm>
            <a:off x="1028700" y="8892540"/>
            <a:ext cx="10647207" cy="365760"/>
          </a:xfrm>
          <a:prstGeom prst="rect">
            <a:avLst/>
          </a:prstGeom>
        </p:spPr>
        <p:txBody>
          <a:bodyPr lIns="0" tIns="0" rIns="0" bIns="0" rtlCol="0" anchor="t">
            <a:spAutoFit/>
          </a:bodyPr>
          <a:lstStyle/>
          <a:p>
            <a:pPr algn="l">
              <a:lnSpc>
                <a:spcPts val="2940"/>
              </a:lnSpc>
            </a:pPr>
            <a:r>
              <a:rPr lang="en-US" sz="2100" b="1" spc="630">
                <a:solidFill>
                  <a:srgbClr val="000000"/>
                </a:solidFill>
                <a:latin typeface="Roboto Bold"/>
                <a:ea typeface="Roboto Bold"/>
                <a:cs typeface="Roboto Bold"/>
                <a:sym typeface="Roboto Bold"/>
              </a:rPr>
              <a:t>WHO, HOW MANY AND HOW WILL YOU REACH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938345" y="971550"/>
            <a:ext cx="9320955" cy="1577340"/>
          </a:xfrm>
          <a:prstGeom prst="rect">
            <a:avLst/>
          </a:prstGeom>
        </p:spPr>
        <p:txBody>
          <a:bodyPr lIns="0" tIns="0" rIns="0" bIns="0" rtlCol="0" anchor="t">
            <a:spAutoFit/>
          </a:bodyPr>
          <a:lstStyle/>
          <a:p>
            <a:pPr algn="r">
              <a:lnSpc>
                <a:spcPts val="6240"/>
              </a:lnSpc>
            </a:pPr>
            <a:r>
              <a:rPr lang="en-US" sz="4800" b="1" spc="1440">
                <a:solidFill>
                  <a:srgbClr val="000000"/>
                </a:solidFill>
                <a:latin typeface="Roboto Bold"/>
                <a:ea typeface="Roboto Bold"/>
                <a:cs typeface="Roboto Bold"/>
                <a:sym typeface="Roboto Bold"/>
              </a:rPr>
              <a:t>ASSESSMENT CRITERIA</a:t>
            </a:r>
          </a:p>
        </p:txBody>
      </p:sp>
      <p:sp>
        <p:nvSpPr>
          <p:cNvPr id="3" name="TextBox 3"/>
          <p:cNvSpPr txBox="1"/>
          <p:nvPr/>
        </p:nvSpPr>
        <p:spPr>
          <a:xfrm>
            <a:off x="7401613" y="3028474"/>
            <a:ext cx="9857687" cy="5480685"/>
          </a:xfrm>
          <a:prstGeom prst="rect">
            <a:avLst/>
          </a:prstGeom>
        </p:spPr>
        <p:txBody>
          <a:bodyPr lIns="0" tIns="0" rIns="0" bIns="0" rtlCol="0" anchor="t">
            <a:spAutoFit/>
          </a:bodyPr>
          <a:lstStyle/>
          <a:p>
            <a:pPr algn="r">
              <a:lnSpc>
                <a:spcPts val="3600"/>
              </a:lnSpc>
            </a:pPr>
            <a:r>
              <a:rPr lang="en-US" sz="2400" b="1" spc="60">
                <a:solidFill>
                  <a:srgbClr val="000000"/>
                </a:solidFill>
                <a:latin typeface="Roboto Bold"/>
                <a:ea typeface="Roboto Bold"/>
                <a:cs typeface="Roboto Bold"/>
                <a:sym typeface="Roboto Bold"/>
              </a:rPr>
              <a:t>Arts Projects</a:t>
            </a:r>
          </a:p>
          <a:p>
            <a:pPr algn="r">
              <a:lnSpc>
                <a:spcPts val="3600"/>
              </a:lnSpc>
            </a:pPr>
            <a:r>
              <a:rPr lang="en-US" sz="2400" spc="60">
                <a:solidFill>
                  <a:srgbClr val="000000"/>
                </a:solidFill>
                <a:latin typeface="Roboto"/>
                <a:ea typeface="Roboto"/>
                <a:cs typeface="Roboto"/>
                <a:sym typeface="Roboto"/>
              </a:rPr>
              <a:t>Benefit to applicant.</a:t>
            </a:r>
          </a:p>
          <a:p>
            <a:pPr algn="r">
              <a:lnSpc>
                <a:spcPts val="3600"/>
              </a:lnSpc>
            </a:pPr>
            <a:r>
              <a:rPr lang="en-US" sz="2400" spc="60">
                <a:solidFill>
                  <a:srgbClr val="000000"/>
                </a:solidFill>
                <a:latin typeface="Roboto"/>
                <a:ea typeface="Roboto"/>
                <a:cs typeface="Roboto"/>
                <a:sym typeface="Roboto"/>
              </a:rPr>
              <a:t>Benefit to other artists.</a:t>
            </a:r>
          </a:p>
          <a:p>
            <a:pPr algn="r">
              <a:lnSpc>
                <a:spcPts val="3600"/>
              </a:lnSpc>
            </a:pPr>
            <a:r>
              <a:rPr lang="en-US" sz="2400" spc="60">
                <a:solidFill>
                  <a:srgbClr val="000000"/>
                </a:solidFill>
                <a:latin typeface="Roboto"/>
                <a:ea typeface="Roboto"/>
                <a:cs typeface="Roboto"/>
                <a:sym typeface="Roboto"/>
              </a:rPr>
              <a:t>Benefit to local arts sector.</a:t>
            </a:r>
          </a:p>
          <a:p>
            <a:pPr algn="r">
              <a:lnSpc>
                <a:spcPts val="3600"/>
              </a:lnSpc>
            </a:pPr>
            <a:r>
              <a:rPr lang="en-US" sz="2400" spc="60">
                <a:solidFill>
                  <a:srgbClr val="000000"/>
                </a:solidFill>
                <a:latin typeface="Roboto"/>
                <a:ea typeface="Roboto"/>
                <a:cs typeface="Roboto"/>
                <a:sym typeface="Roboto"/>
              </a:rPr>
              <a:t>Benefit to audiences.</a:t>
            </a:r>
          </a:p>
          <a:p>
            <a:pPr algn="r">
              <a:lnSpc>
                <a:spcPts val="3600"/>
              </a:lnSpc>
            </a:pPr>
            <a:r>
              <a:rPr lang="en-US" sz="2400" spc="60">
                <a:solidFill>
                  <a:srgbClr val="000000"/>
                </a:solidFill>
                <a:latin typeface="Roboto"/>
                <a:ea typeface="Roboto"/>
                <a:cs typeface="Roboto"/>
                <a:sym typeface="Roboto"/>
              </a:rPr>
              <a:t>Benefit to the region.</a:t>
            </a:r>
          </a:p>
          <a:p>
            <a:pPr algn="r">
              <a:lnSpc>
                <a:spcPts val="3600"/>
              </a:lnSpc>
            </a:pPr>
            <a:endParaRPr lang="en-US" sz="2400" spc="60">
              <a:solidFill>
                <a:srgbClr val="000000"/>
              </a:solidFill>
              <a:latin typeface="Roboto"/>
              <a:ea typeface="Roboto"/>
              <a:cs typeface="Roboto"/>
              <a:sym typeface="Roboto"/>
            </a:endParaRPr>
          </a:p>
          <a:p>
            <a:pPr algn="r">
              <a:lnSpc>
                <a:spcPts val="3600"/>
              </a:lnSpc>
            </a:pPr>
            <a:r>
              <a:rPr lang="en-US" sz="2400" b="1" spc="60">
                <a:solidFill>
                  <a:srgbClr val="000000"/>
                </a:solidFill>
                <a:latin typeface="Roboto Bold"/>
                <a:ea typeface="Roboto Bold"/>
                <a:cs typeface="Roboto Bold"/>
                <a:sym typeface="Roboto Bold"/>
              </a:rPr>
              <a:t>Artist Development</a:t>
            </a:r>
          </a:p>
          <a:p>
            <a:pPr algn="r">
              <a:lnSpc>
                <a:spcPts val="3600"/>
              </a:lnSpc>
            </a:pPr>
            <a:r>
              <a:rPr lang="en-US" sz="2400" spc="60">
                <a:solidFill>
                  <a:srgbClr val="000000"/>
                </a:solidFill>
                <a:latin typeface="Roboto"/>
                <a:ea typeface="Roboto"/>
                <a:cs typeface="Roboto"/>
                <a:sym typeface="Roboto"/>
              </a:rPr>
              <a:t>Contribution to local creative sector.</a:t>
            </a:r>
          </a:p>
          <a:p>
            <a:pPr algn="r">
              <a:lnSpc>
                <a:spcPts val="3600"/>
              </a:lnSpc>
            </a:pPr>
            <a:r>
              <a:rPr lang="en-US" sz="2400" spc="60">
                <a:solidFill>
                  <a:srgbClr val="000000"/>
                </a:solidFill>
                <a:latin typeface="Roboto"/>
                <a:ea typeface="Roboto"/>
                <a:cs typeface="Roboto"/>
                <a:sym typeface="Roboto"/>
              </a:rPr>
              <a:t>Share learnings or outcomes with peers or the public.</a:t>
            </a:r>
          </a:p>
          <a:p>
            <a:pPr algn="r">
              <a:lnSpc>
                <a:spcPts val="3600"/>
              </a:lnSpc>
            </a:pPr>
            <a:endParaRPr lang="en-US" sz="2400" spc="60">
              <a:solidFill>
                <a:srgbClr val="000000"/>
              </a:solidFill>
              <a:latin typeface="Roboto"/>
              <a:ea typeface="Roboto"/>
              <a:cs typeface="Roboto"/>
              <a:sym typeface="Roboto"/>
            </a:endParaRPr>
          </a:p>
          <a:p>
            <a:pPr algn="r">
              <a:lnSpc>
                <a:spcPts val="3600"/>
              </a:lnSpc>
            </a:pPr>
            <a:endParaRPr lang="en-US" sz="2400" spc="60">
              <a:solidFill>
                <a:srgbClr val="000000"/>
              </a:solidFill>
              <a:latin typeface="Roboto"/>
              <a:ea typeface="Roboto"/>
              <a:cs typeface="Roboto"/>
              <a:sym typeface="Roboto"/>
            </a:endParaRPr>
          </a:p>
        </p:txBody>
      </p:sp>
      <p:sp>
        <p:nvSpPr>
          <p:cNvPr id="4" name="AutoShape 4"/>
          <p:cNvSpPr/>
          <p:nvPr/>
        </p:nvSpPr>
        <p:spPr>
          <a:xfrm>
            <a:off x="1028700" y="1042988"/>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5" name="TextBox 5"/>
          <p:cNvSpPr txBox="1"/>
          <p:nvPr/>
        </p:nvSpPr>
        <p:spPr>
          <a:xfrm>
            <a:off x="1028700" y="6585109"/>
            <a:ext cx="10266205" cy="2270760"/>
          </a:xfrm>
          <a:prstGeom prst="rect">
            <a:avLst/>
          </a:prstGeom>
        </p:spPr>
        <p:txBody>
          <a:bodyPr lIns="0" tIns="0" rIns="0" bIns="0" rtlCol="0" anchor="t">
            <a:spAutoFit/>
          </a:bodyPr>
          <a:lstStyle/>
          <a:p>
            <a:pPr algn="l">
              <a:lnSpc>
                <a:spcPts val="18000"/>
              </a:lnSpc>
            </a:pPr>
            <a:r>
              <a:rPr lang="en-US" sz="14400" b="1" spc="1439">
                <a:solidFill>
                  <a:srgbClr val="000000"/>
                </a:solidFill>
                <a:latin typeface="Roboto Bold"/>
                <a:ea typeface="Roboto Bold"/>
                <a:cs typeface="Roboto Bold"/>
                <a:sym typeface="Roboto Bold"/>
              </a:rPr>
              <a:t>BENEFIT</a:t>
            </a:r>
          </a:p>
        </p:txBody>
      </p:sp>
      <p:sp>
        <p:nvSpPr>
          <p:cNvPr id="6" name="TextBox 6"/>
          <p:cNvSpPr txBox="1"/>
          <p:nvPr/>
        </p:nvSpPr>
        <p:spPr>
          <a:xfrm>
            <a:off x="1028700" y="8892540"/>
            <a:ext cx="10647207" cy="365760"/>
          </a:xfrm>
          <a:prstGeom prst="rect">
            <a:avLst/>
          </a:prstGeom>
        </p:spPr>
        <p:txBody>
          <a:bodyPr lIns="0" tIns="0" rIns="0" bIns="0" rtlCol="0" anchor="t">
            <a:spAutoFit/>
          </a:bodyPr>
          <a:lstStyle/>
          <a:p>
            <a:pPr algn="l">
              <a:lnSpc>
                <a:spcPts val="2940"/>
              </a:lnSpc>
            </a:pPr>
            <a:r>
              <a:rPr lang="en-US" sz="2100" b="1" spc="630">
                <a:solidFill>
                  <a:srgbClr val="000000"/>
                </a:solidFill>
                <a:latin typeface="Roboto Bold"/>
                <a:ea typeface="Roboto Bold"/>
                <a:cs typeface="Roboto Bold"/>
                <a:sym typeface="Roboto Bold"/>
              </a:rPr>
              <a:t>WHAT CHANGE OR IMPACT WILL YOUR PROJECT MAKE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7248" y="0"/>
            <a:ext cx="7190752" cy="10287000"/>
            <a:chOff x="0" y="0"/>
            <a:chExt cx="9587669" cy="13716000"/>
          </a:xfrm>
        </p:grpSpPr>
        <p:pic>
          <p:nvPicPr>
            <p:cNvPr id="3" name="Picture 3"/>
            <p:cNvPicPr>
              <a:picLocks noChangeAspect="1"/>
            </p:cNvPicPr>
            <p:nvPr/>
          </p:nvPicPr>
          <p:blipFill>
            <a:blip r:embed="rId3"/>
            <a:srcRect l="411" r="411"/>
            <a:stretch>
              <a:fillRect/>
            </a:stretch>
          </p:blipFill>
          <p:spPr>
            <a:xfrm>
              <a:off x="0" y="0"/>
              <a:ext cx="9587669" cy="13716000"/>
            </a:xfrm>
            <a:prstGeom prst="rect">
              <a:avLst/>
            </a:prstGeom>
          </p:spPr>
        </p:pic>
      </p:grpSp>
      <p:sp>
        <p:nvSpPr>
          <p:cNvPr id="4" name="AutoShape 4"/>
          <p:cNvSpPr/>
          <p:nvPr/>
        </p:nvSpPr>
        <p:spPr>
          <a:xfrm>
            <a:off x="1028700" y="1042988"/>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5" name="AutoShape 5"/>
          <p:cNvSpPr/>
          <p:nvPr/>
        </p:nvSpPr>
        <p:spPr>
          <a:xfrm>
            <a:off x="1028700" y="9239250"/>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6" name="TextBox 6"/>
          <p:cNvSpPr txBox="1"/>
          <p:nvPr/>
        </p:nvSpPr>
        <p:spPr>
          <a:xfrm>
            <a:off x="1028700" y="2946321"/>
            <a:ext cx="9857687" cy="1577340"/>
          </a:xfrm>
          <a:prstGeom prst="rect">
            <a:avLst/>
          </a:prstGeom>
        </p:spPr>
        <p:txBody>
          <a:bodyPr lIns="0" tIns="0" rIns="0" bIns="0" rtlCol="0" anchor="t">
            <a:spAutoFit/>
          </a:bodyPr>
          <a:lstStyle/>
          <a:p>
            <a:pPr algn="l">
              <a:lnSpc>
                <a:spcPts val="6240"/>
              </a:lnSpc>
            </a:pPr>
            <a:r>
              <a:rPr lang="en-US" sz="4800" b="1" spc="1440">
                <a:solidFill>
                  <a:srgbClr val="000000"/>
                </a:solidFill>
                <a:latin typeface="Roboto Bold"/>
                <a:ea typeface="Roboto Bold"/>
                <a:cs typeface="Roboto Bold"/>
                <a:sym typeface="Roboto Bold"/>
              </a:rPr>
              <a:t>EDDIE RAY</a:t>
            </a:r>
          </a:p>
          <a:p>
            <a:pPr algn="l">
              <a:lnSpc>
                <a:spcPts val="6240"/>
              </a:lnSpc>
            </a:pPr>
            <a:r>
              <a:rPr lang="en-US" sz="4800" b="1" i="1" spc="1440">
                <a:solidFill>
                  <a:srgbClr val="000000"/>
                </a:solidFill>
                <a:latin typeface="Roboto Bold Italics"/>
                <a:ea typeface="Roboto Bold Italics"/>
                <a:cs typeface="Roboto Bold Italics"/>
                <a:sym typeface="Roboto Bold Italics"/>
              </a:rPr>
              <a:t>KERBSIDE COLLECTIVE</a:t>
            </a:r>
            <a:r>
              <a:rPr lang="en-US" sz="4800" b="1" spc="1440">
                <a:solidFill>
                  <a:srgbClr val="000000"/>
                </a:solidFill>
                <a:latin typeface="Roboto Bold"/>
                <a:ea typeface="Roboto Bold"/>
                <a:cs typeface="Roboto Bold"/>
                <a:sym typeface="Roboto Bold"/>
              </a:rPr>
              <a:t> </a:t>
            </a:r>
          </a:p>
        </p:txBody>
      </p:sp>
      <p:sp>
        <p:nvSpPr>
          <p:cNvPr id="7" name="TextBox 7"/>
          <p:cNvSpPr txBox="1"/>
          <p:nvPr/>
        </p:nvSpPr>
        <p:spPr>
          <a:xfrm>
            <a:off x="1028700" y="5003244"/>
            <a:ext cx="9857687" cy="1365885"/>
          </a:xfrm>
          <a:prstGeom prst="rect">
            <a:avLst/>
          </a:prstGeom>
        </p:spPr>
        <p:txBody>
          <a:bodyPr lIns="0" tIns="0" rIns="0" bIns="0" rtlCol="0" anchor="t">
            <a:spAutoFit/>
          </a:bodyPr>
          <a:lstStyle/>
          <a:p>
            <a:pPr algn="l">
              <a:lnSpc>
                <a:spcPts val="3600"/>
              </a:lnSpc>
            </a:pPr>
            <a:r>
              <a:rPr lang="en-US" sz="2400" spc="60">
                <a:solidFill>
                  <a:srgbClr val="000000"/>
                </a:solidFill>
                <a:latin typeface="Roboto"/>
                <a:ea typeface="Roboto"/>
                <a:cs typeface="Roboto"/>
                <a:sym typeface="Roboto"/>
              </a:rPr>
              <a:t>ARTS PROJECTS - Major Project</a:t>
            </a:r>
          </a:p>
          <a:p>
            <a:pPr marL="518160" lvl="1" indent="-259080" algn="l">
              <a:lnSpc>
                <a:spcPts val="3600"/>
              </a:lnSpc>
              <a:buFont typeface="Arial"/>
              <a:buChar char="•"/>
            </a:pPr>
            <a:r>
              <a:rPr lang="en-US" sz="2400" spc="60">
                <a:solidFill>
                  <a:srgbClr val="000000"/>
                </a:solidFill>
                <a:latin typeface="Roboto"/>
                <a:ea typeface="Roboto"/>
                <a:cs typeface="Roboto"/>
                <a:sym typeface="Roboto"/>
              </a:rPr>
              <a:t>October 2023, $10,000 - Silence of the Jams 2 - Judgement Day</a:t>
            </a:r>
          </a:p>
          <a:p>
            <a:pPr marL="518160" lvl="1" indent="-259080" algn="l">
              <a:lnSpc>
                <a:spcPts val="3600"/>
              </a:lnSpc>
              <a:buFont typeface="Arial"/>
              <a:buChar char="•"/>
            </a:pPr>
            <a:r>
              <a:rPr lang="en-US" sz="2400" spc="60">
                <a:solidFill>
                  <a:srgbClr val="000000"/>
                </a:solidFill>
                <a:latin typeface="Roboto"/>
                <a:ea typeface="Roboto"/>
                <a:cs typeface="Roboto"/>
                <a:sym typeface="Roboto"/>
              </a:rPr>
              <a:t>October 2024, $5200 - Eddie Ray Final Development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859838" y="0"/>
            <a:ext cx="6428162" cy="10287000"/>
            <a:chOff x="0" y="0"/>
            <a:chExt cx="8570882" cy="13716000"/>
          </a:xfrm>
        </p:grpSpPr>
        <p:pic>
          <p:nvPicPr>
            <p:cNvPr id="3" name="Picture 3"/>
            <p:cNvPicPr>
              <a:picLocks noChangeAspect="1"/>
            </p:cNvPicPr>
            <p:nvPr/>
          </p:nvPicPr>
          <p:blipFill>
            <a:blip r:embed="rId3"/>
            <a:srcRect l="27816" r="27816"/>
            <a:stretch>
              <a:fillRect/>
            </a:stretch>
          </p:blipFill>
          <p:spPr>
            <a:xfrm>
              <a:off x="0" y="0"/>
              <a:ext cx="8570882" cy="13716000"/>
            </a:xfrm>
            <a:prstGeom prst="rect">
              <a:avLst/>
            </a:prstGeom>
          </p:spPr>
        </p:pic>
      </p:grpSp>
      <p:sp>
        <p:nvSpPr>
          <p:cNvPr id="4" name="TextBox 4"/>
          <p:cNvSpPr txBox="1"/>
          <p:nvPr/>
        </p:nvSpPr>
        <p:spPr>
          <a:xfrm>
            <a:off x="1028700" y="2946321"/>
            <a:ext cx="9857687" cy="1577340"/>
          </a:xfrm>
          <a:prstGeom prst="rect">
            <a:avLst/>
          </a:prstGeom>
        </p:spPr>
        <p:txBody>
          <a:bodyPr lIns="0" tIns="0" rIns="0" bIns="0" rtlCol="0" anchor="t">
            <a:spAutoFit/>
          </a:bodyPr>
          <a:lstStyle/>
          <a:p>
            <a:pPr algn="just">
              <a:lnSpc>
                <a:spcPts val="6240"/>
              </a:lnSpc>
            </a:pPr>
            <a:r>
              <a:rPr lang="en-US" sz="4800" b="1" spc="1440">
                <a:solidFill>
                  <a:srgbClr val="000000"/>
                </a:solidFill>
                <a:latin typeface="Roboto Bold"/>
                <a:ea typeface="Roboto Bold"/>
                <a:cs typeface="Roboto Bold"/>
                <a:sym typeface="Roboto Bold"/>
              </a:rPr>
              <a:t>WE ARE ON KABI KABI COUNTRY</a:t>
            </a:r>
          </a:p>
        </p:txBody>
      </p:sp>
      <p:sp>
        <p:nvSpPr>
          <p:cNvPr id="5" name="TextBox 5"/>
          <p:cNvSpPr txBox="1"/>
          <p:nvPr/>
        </p:nvSpPr>
        <p:spPr>
          <a:xfrm>
            <a:off x="1028700" y="8800446"/>
            <a:ext cx="9857687" cy="310514"/>
          </a:xfrm>
          <a:prstGeom prst="rect">
            <a:avLst/>
          </a:prstGeom>
        </p:spPr>
        <p:txBody>
          <a:bodyPr lIns="0" tIns="0" rIns="0" bIns="0" rtlCol="0" anchor="t">
            <a:spAutoFit/>
          </a:bodyPr>
          <a:lstStyle/>
          <a:p>
            <a:pPr algn="just">
              <a:lnSpc>
                <a:spcPts val="2400"/>
              </a:lnSpc>
            </a:pPr>
            <a:r>
              <a:rPr lang="en-US" sz="1600" spc="40">
                <a:solidFill>
                  <a:srgbClr val="000000"/>
                </a:solidFill>
                <a:latin typeface="Roboto"/>
                <a:ea typeface="Roboto"/>
                <a:cs typeface="Roboto"/>
                <a:sym typeface="Roboto"/>
              </a:rPr>
              <a:t>Image : Middens, Zartisha Davis - Kabi Kabi</a:t>
            </a:r>
          </a:p>
        </p:txBody>
      </p:sp>
      <p:sp>
        <p:nvSpPr>
          <p:cNvPr id="6" name="AutoShape 6"/>
          <p:cNvSpPr/>
          <p:nvPr/>
        </p:nvSpPr>
        <p:spPr>
          <a:xfrm>
            <a:off x="1028700" y="1042988"/>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7" name="AutoShape 7"/>
          <p:cNvSpPr/>
          <p:nvPr/>
        </p:nvSpPr>
        <p:spPr>
          <a:xfrm>
            <a:off x="1028700" y="9248775"/>
            <a:ext cx="6492240" cy="0"/>
          </a:xfrm>
          <a:prstGeom prst="line">
            <a:avLst/>
          </a:prstGeom>
          <a:ln w="19050" cap="flat">
            <a:solidFill>
              <a:srgbClr val="000000"/>
            </a:solidFill>
            <a:prstDash val="solid"/>
            <a:headEnd type="none" w="sm" len="sm"/>
            <a:tailEnd type="none" w="sm" len="sm"/>
          </a:ln>
        </p:spPr>
        <p:txBody>
          <a:bodyPr/>
          <a:lstStyle/>
          <a:p>
            <a:endParaRPr lang="en-AU"/>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7248" y="0"/>
            <a:ext cx="7190752" cy="10287000"/>
            <a:chOff x="0" y="0"/>
            <a:chExt cx="9587669" cy="13716000"/>
          </a:xfrm>
        </p:grpSpPr>
        <p:pic>
          <p:nvPicPr>
            <p:cNvPr id="3" name="Picture 3"/>
            <p:cNvPicPr>
              <a:picLocks noChangeAspect="1"/>
            </p:cNvPicPr>
            <p:nvPr/>
          </p:nvPicPr>
          <p:blipFill>
            <a:blip r:embed="rId3"/>
            <a:srcRect l="8314" r="45084"/>
            <a:stretch>
              <a:fillRect/>
            </a:stretch>
          </p:blipFill>
          <p:spPr>
            <a:xfrm>
              <a:off x="0" y="0"/>
              <a:ext cx="9587669" cy="13716000"/>
            </a:xfrm>
            <a:prstGeom prst="rect">
              <a:avLst/>
            </a:prstGeom>
          </p:spPr>
        </p:pic>
      </p:grpSp>
      <p:sp>
        <p:nvSpPr>
          <p:cNvPr id="4" name="AutoShape 4"/>
          <p:cNvSpPr/>
          <p:nvPr/>
        </p:nvSpPr>
        <p:spPr>
          <a:xfrm>
            <a:off x="1028700" y="1042988"/>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5" name="AutoShape 5"/>
          <p:cNvSpPr/>
          <p:nvPr/>
        </p:nvSpPr>
        <p:spPr>
          <a:xfrm>
            <a:off x="1028700" y="9239250"/>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6" name="TextBox 6"/>
          <p:cNvSpPr txBox="1"/>
          <p:nvPr/>
        </p:nvSpPr>
        <p:spPr>
          <a:xfrm>
            <a:off x="1028700" y="2946321"/>
            <a:ext cx="9857687" cy="1577340"/>
          </a:xfrm>
          <a:prstGeom prst="rect">
            <a:avLst/>
          </a:prstGeom>
        </p:spPr>
        <p:txBody>
          <a:bodyPr lIns="0" tIns="0" rIns="0" bIns="0" rtlCol="0" anchor="t">
            <a:spAutoFit/>
          </a:bodyPr>
          <a:lstStyle/>
          <a:p>
            <a:pPr algn="l">
              <a:lnSpc>
                <a:spcPts val="6240"/>
              </a:lnSpc>
            </a:pPr>
            <a:r>
              <a:rPr lang="en-US" sz="4800" b="1" spc="1440">
                <a:solidFill>
                  <a:srgbClr val="000000"/>
                </a:solidFill>
                <a:latin typeface="Roboto Bold"/>
                <a:ea typeface="Roboto Bold"/>
                <a:cs typeface="Roboto Bold"/>
                <a:sym typeface="Roboto Bold"/>
              </a:rPr>
              <a:t>PETROL &amp; REPAIRS</a:t>
            </a:r>
          </a:p>
          <a:p>
            <a:pPr algn="l">
              <a:lnSpc>
                <a:spcPts val="6240"/>
              </a:lnSpc>
            </a:pPr>
            <a:r>
              <a:rPr lang="en-US" sz="4800" b="1" i="1" spc="1440">
                <a:solidFill>
                  <a:srgbClr val="000000"/>
                </a:solidFill>
                <a:latin typeface="Roboto Bold Italics"/>
                <a:ea typeface="Roboto Bold Italics"/>
                <a:cs typeface="Roboto Bold Italics"/>
                <a:sym typeface="Roboto Bold Italics"/>
              </a:rPr>
              <a:t>BEN BURNS</a:t>
            </a:r>
            <a:r>
              <a:rPr lang="en-US" sz="4800" b="1" spc="1440">
                <a:solidFill>
                  <a:srgbClr val="000000"/>
                </a:solidFill>
                <a:latin typeface="Roboto Bold"/>
                <a:ea typeface="Roboto Bold"/>
                <a:cs typeface="Roboto Bold"/>
                <a:sym typeface="Roboto Bold"/>
              </a:rPr>
              <a:t> </a:t>
            </a:r>
          </a:p>
        </p:txBody>
      </p:sp>
      <p:sp>
        <p:nvSpPr>
          <p:cNvPr id="7" name="TextBox 7"/>
          <p:cNvSpPr txBox="1"/>
          <p:nvPr/>
        </p:nvSpPr>
        <p:spPr>
          <a:xfrm>
            <a:off x="1028700" y="5003244"/>
            <a:ext cx="9857687" cy="908685"/>
          </a:xfrm>
          <a:prstGeom prst="rect">
            <a:avLst/>
          </a:prstGeom>
        </p:spPr>
        <p:txBody>
          <a:bodyPr lIns="0" tIns="0" rIns="0" bIns="0" rtlCol="0" anchor="t">
            <a:spAutoFit/>
          </a:bodyPr>
          <a:lstStyle/>
          <a:p>
            <a:pPr algn="l">
              <a:lnSpc>
                <a:spcPts val="3600"/>
              </a:lnSpc>
            </a:pPr>
            <a:r>
              <a:rPr lang="en-US" sz="2400" spc="60">
                <a:solidFill>
                  <a:srgbClr val="000000"/>
                </a:solidFill>
                <a:latin typeface="Roboto"/>
                <a:ea typeface="Roboto"/>
                <a:cs typeface="Roboto"/>
                <a:sym typeface="Roboto"/>
              </a:rPr>
              <a:t>ARTS PROJECTS - Small Grant</a:t>
            </a:r>
          </a:p>
          <a:p>
            <a:pPr marL="518160" lvl="1" indent="-259080" algn="l">
              <a:lnSpc>
                <a:spcPts val="3600"/>
              </a:lnSpc>
              <a:buFont typeface="Arial"/>
              <a:buChar char="•"/>
            </a:pPr>
            <a:r>
              <a:rPr lang="en-US" sz="2400" spc="60">
                <a:solidFill>
                  <a:srgbClr val="000000"/>
                </a:solidFill>
                <a:latin typeface="Roboto"/>
                <a:ea typeface="Roboto"/>
                <a:cs typeface="Roboto"/>
                <a:sym typeface="Roboto"/>
              </a:rPr>
              <a:t>May 2025, $3000 - Development of Petrol &amp; Repairs</a:t>
            </a:r>
          </a:p>
        </p:txBody>
      </p:sp>
      <p:sp>
        <p:nvSpPr>
          <p:cNvPr id="8" name="TextBox 8"/>
          <p:cNvSpPr txBox="1"/>
          <p:nvPr/>
        </p:nvSpPr>
        <p:spPr>
          <a:xfrm>
            <a:off x="1028700" y="8800446"/>
            <a:ext cx="9857687" cy="310514"/>
          </a:xfrm>
          <a:prstGeom prst="rect">
            <a:avLst/>
          </a:prstGeom>
        </p:spPr>
        <p:txBody>
          <a:bodyPr lIns="0" tIns="0" rIns="0" bIns="0" rtlCol="0" anchor="t">
            <a:spAutoFit/>
          </a:bodyPr>
          <a:lstStyle/>
          <a:p>
            <a:pPr algn="just">
              <a:lnSpc>
                <a:spcPts val="2400"/>
              </a:lnSpc>
            </a:pPr>
            <a:r>
              <a:rPr lang="en-US" sz="1600" spc="40">
                <a:solidFill>
                  <a:srgbClr val="000000"/>
                </a:solidFill>
                <a:latin typeface="Roboto"/>
                <a:ea typeface="Roboto"/>
                <a:cs typeface="Roboto"/>
                <a:sym typeface="Roboto"/>
              </a:rPr>
              <a:t>Image: Image supplied by Ben Burns in acquittal.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897938" y="0"/>
            <a:ext cx="6428162" cy="10287000"/>
            <a:chOff x="0" y="0"/>
            <a:chExt cx="8570882" cy="13716000"/>
          </a:xfrm>
        </p:grpSpPr>
        <p:pic>
          <p:nvPicPr>
            <p:cNvPr id="3" name="Picture 3"/>
            <p:cNvPicPr>
              <a:picLocks noChangeAspect="1"/>
            </p:cNvPicPr>
            <p:nvPr/>
          </p:nvPicPr>
          <p:blipFill>
            <a:blip r:embed="rId3"/>
            <a:srcRect l="5454" r="16435"/>
            <a:stretch>
              <a:fillRect/>
            </a:stretch>
          </p:blipFill>
          <p:spPr>
            <a:xfrm>
              <a:off x="0" y="0"/>
              <a:ext cx="8570882" cy="13716000"/>
            </a:xfrm>
            <a:prstGeom prst="rect">
              <a:avLst/>
            </a:prstGeom>
          </p:spPr>
        </p:pic>
      </p:grpSp>
      <p:sp>
        <p:nvSpPr>
          <p:cNvPr id="4" name="TextBox 4"/>
          <p:cNvSpPr txBox="1"/>
          <p:nvPr/>
        </p:nvSpPr>
        <p:spPr>
          <a:xfrm>
            <a:off x="1028700" y="4234815"/>
            <a:ext cx="10279410" cy="2280285"/>
          </a:xfrm>
          <a:prstGeom prst="rect">
            <a:avLst/>
          </a:prstGeom>
        </p:spPr>
        <p:txBody>
          <a:bodyPr lIns="0" tIns="0" rIns="0" bIns="0" rtlCol="0" anchor="t">
            <a:spAutoFit/>
          </a:bodyPr>
          <a:lstStyle/>
          <a:p>
            <a:pPr algn="l">
              <a:lnSpc>
                <a:spcPts val="3600"/>
              </a:lnSpc>
            </a:pPr>
            <a:r>
              <a:rPr lang="en-US" sz="2400" spc="60">
                <a:solidFill>
                  <a:srgbClr val="000000"/>
                </a:solidFill>
                <a:latin typeface="Roboto"/>
                <a:ea typeface="Roboto"/>
                <a:cs typeface="Roboto"/>
                <a:sym typeface="Roboto"/>
              </a:rPr>
              <a:t>ARTIST DEVELOPMENT - Mentorship</a:t>
            </a:r>
          </a:p>
          <a:p>
            <a:pPr marL="518160" lvl="1" indent="-259080" algn="l">
              <a:lnSpc>
                <a:spcPts val="3600"/>
              </a:lnSpc>
              <a:buFont typeface="Arial"/>
              <a:buChar char="•"/>
            </a:pPr>
            <a:r>
              <a:rPr lang="en-US" sz="2400" spc="60">
                <a:solidFill>
                  <a:srgbClr val="000000"/>
                </a:solidFill>
                <a:latin typeface="Roboto"/>
                <a:ea typeface="Roboto"/>
                <a:cs typeface="Roboto"/>
                <a:sym typeface="Roboto"/>
              </a:rPr>
              <a:t>September 2025, $2280 - Labyrinth</a:t>
            </a:r>
          </a:p>
          <a:p>
            <a:pPr algn="l">
              <a:lnSpc>
                <a:spcPts val="3600"/>
              </a:lnSpc>
            </a:pPr>
            <a:endParaRPr lang="en-US" sz="2400" spc="60">
              <a:solidFill>
                <a:srgbClr val="000000"/>
              </a:solidFill>
              <a:latin typeface="Roboto"/>
              <a:ea typeface="Roboto"/>
              <a:cs typeface="Roboto"/>
              <a:sym typeface="Roboto"/>
            </a:endParaRPr>
          </a:p>
          <a:p>
            <a:pPr algn="l">
              <a:lnSpc>
                <a:spcPts val="3600"/>
              </a:lnSpc>
            </a:pPr>
            <a:endParaRPr lang="en-US" sz="2400" spc="60">
              <a:solidFill>
                <a:srgbClr val="000000"/>
              </a:solidFill>
              <a:latin typeface="Roboto"/>
              <a:ea typeface="Roboto"/>
              <a:cs typeface="Roboto"/>
              <a:sym typeface="Roboto"/>
            </a:endParaRPr>
          </a:p>
          <a:p>
            <a:pPr algn="l">
              <a:lnSpc>
                <a:spcPts val="3600"/>
              </a:lnSpc>
            </a:pPr>
            <a:endParaRPr lang="en-US" sz="2400" spc="60">
              <a:solidFill>
                <a:srgbClr val="000000"/>
              </a:solidFill>
              <a:latin typeface="Roboto"/>
              <a:ea typeface="Roboto"/>
              <a:cs typeface="Roboto"/>
              <a:sym typeface="Roboto"/>
            </a:endParaRPr>
          </a:p>
        </p:txBody>
      </p:sp>
      <p:sp>
        <p:nvSpPr>
          <p:cNvPr id="5" name="AutoShape 5"/>
          <p:cNvSpPr/>
          <p:nvPr/>
        </p:nvSpPr>
        <p:spPr>
          <a:xfrm>
            <a:off x="1028700" y="1042988"/>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6" name="AutoShape 6"/>
          <p:cNvSpPr/>
          <p:nvPr/>
        </p:nvSpPr>
        <p:spPr>
          <a:xfrm>
            <a:off x="1028700" y="9239250"/>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7" name="TextBox 7"/>
          <p:cNvSpPr txBox="1"/>
          <p:nvPr/>
        </p:nvSpPr>
        <p:spPr>
          <a:xfrm>
            <a:off x="1119069" y="2524598"/>
            <a:ext cx="10484707" cy="1577340"/>
          </a:xfrm>
          <a:prstGeom prst="rect">
            <a:avLst/>
          </a:prstGeom>
        </p:spPr>
        <p:txBody>
          <a:bodyPr lIns="0" tIns="0" rIns="0" bIns="0" rtlCol="0" anchor="t">
            <a:spAutoFit/>
          </a:bodyPr>
          <a:lstStyle/>
          <a:p>
            <a:pPr algn="l">
              <a:lnSpc>
                <a:spcPts val="6240"/>
              </a:lnSpc>
            </a:pPr>
            <a:r>
              <a:rPr lang="en-US" sz="4800" b="1" spc="1440">
                <a:solidFill>
                  <a:srgbClr val="000000"/>
                </a:solidFill>
                <a:latin typeface="Roboto Bold"/>
                <a:ea typeface="Roboto Bold"/>
                <a:cs typeface="Roboto Bold"/>
                <a:sym typeface="Roboto Bold"/>
              </a:rPr>
              <a:t>LABYRINTH</a:t>
            </a:r>
          </a:p>
          <a:p>
            <a:pPr algn="l">
              <a:lnSpc>
                <a:spcPts val="6240"/>
              </a:lnSpc>
            </a:pPr>
            <a:r>
              <a:rPr lang="en-US" sz="4800" b="1" i="1" spc="1440">
                <a:solidFill>
                  <a:srgbClr val="000000"/>
                </a:solidFill>
                <a:latin typeface="Roboto Bold Italics"/>
                <a:ea typeface="Roboto Bold Italics"/>
                <a:cs typeface="Roboto Bold Italics"/>
                <a:sym typeface="Roboto Bold Italics"/>
              </a:rPr>
              <a:t>LJ PROJECTS</a:t>
            </a:r>
          </a:p>
        </p:txBody>
      </p:sp>
      <p:sp>
        <p:nvSpPr>
          <p:cNvPr id="8" name="TextBox 8"/>
          <p:cNvSpPr txBox="1"/>
          <p:nvPr/>
        </p:nvSpPr>
        <p:spPr>
          <a:xfrm>
            <a:off x="1028700" y="9315450"/>
            <a:ext cx="9857687" cy="615314"/>
          </a:xfrm>
          <a:prstGeom prst="rect">
            <a:avLst/>
          </a:prstGeom>
        </p:spPr>
        <p:txBody>
          <a:bodyPr lIns="0" tIns="0" rIns="0" bIns="0" rtlCol="0" anchor="t">
            <a:spAutoFit/>
          </a:bodyPr>
          <a:lstStyle/>
          <a:p>
            <a:pPr algn="just">
              <a:lnSpc>
                <a:spcPts val="2400"/>
              </a:lnSpc>
            </a:pPr>
            <a:r>
              <a:rPr lang="en-US" sz="1600" spc="40">
                <a:solidFill>
                  <a:srgbClr val="000000"/>
                </a:solidFill>
                <a:latin typeface="Roboto"/>
                <a:ea typeface="Roboto"/>
                <a:cs typeface="Roboto"/>
                <a:sym typeface="Roboto"/>
              </a:rPr>
              <a:t>Image : LJ Projects, Labyrinth, Photo Travis McFarlane.</a:t>
            </a:r>
          </a:p>
          <a:p>
            <a:pPr algn="just">
              <a:lnSpc>
                <a:spcPts val="2400"/>
              </a:lnSpc>
            </a:pPr>
            <a:endParaRPr lang="en-US" sz="1600" spc="40">
              <a:solidFill>
                <a:srgbClr val="000000"/>
              </a:solidFill>
              <a:latin typeface="Roboto"/>
              <a:ea typeface="Roboto"/>
              <a:cs typeface="Roboto"/>
              <a:sym typeface="Roboto"/>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042988"/>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3" name="AutoShape 3"/>
          <p:cNvSpPr/>
          <p:nvPr/>
        </p:nvSpPr>
        <p:spPr>
          <a:xfrm>
            <a:off x="1028700" y="9239250"/>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4" name="Freeform 4"/>
          <p:cNvSpPr/>
          <p:nvPr/>
        </p:nvSpPr>
        <p:spPr>
          <a:xfrm>
            <a:off x="10567925" y="5143500"/>
            <a:ext cx="7720075" cy="5143500"/>
          </a:xfrm>
          <a:custGeom>
            <a:avLst/>
            <a:gdLst/>
            <a:ahLst/>
            <a:cxnLst/>
            <a:rect l="l" t="t" r="r" b="b"/>
            <a:pathLst>
              <a:path w="7720075" h="5143500">
                <a:moveTo>
                  <a:pt x="0" y="0"/>
                </a:moveTo>
                <a:lnTo>
                  <a:pt x="7720075" y="0"/>
                </a:lnTo>
                <a:lnTo>
                  <a:pt x="7720075" y="5143500"/>
                </a:lnTo>
                <a:lnTo>
                  <a:pt x="0" y="5143500"/>
                </a:lnTo>
                <a:lnTo>
                  <a:pt x="0" y="0"/>
                </a:lnTo>
                <a:close/>
              </a:path>
            </a:pathLst>
          </a:custGeom>
          <a:blipFill>
            <a:blip r:embed="rId2"/>
            <a:stretch>
              <a:fillRect/>
            </a:stretch>
          </a:blipFill>
        </p:spPr>
        <p:txBody>
          <a:bodyPr/>
          <a:lstStyle/>
          <a:p>
            <a:endParaRPr lang="en-AU"/>
          </a:p>
        </p:txBody>
      </p:sp>
      <p:sp>
        <p:nvSpPr>
          <p:cNvPr id="5" name="Freeform 5"/>
          <p:cNvSpPr/>
          <p:nvPr/>
        </p:nvSpPr>
        <p:spPr>
          <a:xfrm>
            <a:off x="10567925" y="0"/>
            <a:ext cx="7720075" cy="5134151"/>
          </a:xfrm>
          <a:custGeom>
            <a:avLst/>
            <a:gdLst/>
            <a:ahLst/>
            <a:cxnLst/>
            <a:rect l="l" t="t" r="r" b="b"/>
            <a:pathLst>
              <a:path w="7720075" h="5134151">
                <a:moveTo>
                  <a:pt x="0" y="0"/>
                </a:moveTo>
                <a:lnTo>
                  <a:pt x="7720075" y="0"/>
                </a:lnTo>
                <a:lnTo>
                  <a:pt x="7720075" y="5134151"/>
                </a:lnTo>
                <a:lnTo>
                  <a:pt x="0" y="5134151"/>
                </a:lnTo>
                <a:lnTo>
                  <a:pt x="0" y="0"/>
                </a:lnTo>
                <a:close/>
              </a:path>
            </a:pathLst>
          </a:custGeom>
          <a:blipFill>
            <a:blip r:embed="rId3"/>
            <a:stretch>
              <a:fillRect/>
            </a:stretch>
          </a:blipFill>
        </p:spPr>
        <p:txBody>
          <a:bodyPr/>
          <a:lstStyle/>
          <a:p>
            <a:endParaRPr lang="en-AU"/>
          </a:p>
        </p:txBody>
      </p:sp>
      <p:sp>
        <p:nvSpPr>
          <p:cNvPr id="6" name="TextBox 6"/>
          <p:cNvSpPr txBox="1"/>
          <p:nvPr/>
        </p:nvSpPr>
        <p:spPr>
          <a:xfrm>
            <a:off x="1028700" y="5077001"/>
            <a:ext cx="17259300" cy="786765"/>
          </a:xfrm>
          <a:prstGeom prst="rect">
            <a:avLst/>
          </a:prstGeom>
        </p:spPr>
        <p:txBody>
          <a:bodyPr lIns="0" tIns="0" rIns="0" bIns="0" rtlCol="0" anchor="t">
            <a:spAutoFit/>
          </a:bodyPr>
          <a:lstStyle/>
          <a:p>
            <a:pPr algn="l">
              <a:lnSpc>
                <a:spcPts val="6240"/>
              </a:lnSpc>
            </a:pPr>
            <a:r>
              <a:rPr lang="en-US" sz="4800" b="1" spc="1440">
                <a:solidFill>
                  <a:srgbClr val="000000"/>
                </a:solidFill>
                <a:latin typeface="Roboto Bold"/>
                <a:ea typeface="Roboto Bold"/>
                <a:cs typeface="Roboto Bold"/>
                <a:sym typeface="Roboto Bold"/>
              </a:rPr>
              <a:t>CAIRNS INDIGENOUS  </a:t>
            </a:r>
            <a:r>
              <a:rPr lang="en-US" sz="4800" b="1" spc="1440">
                <a:solidFill>
                  <a:srgbClr val="FFFFFF"/>
                </a:solidFill>
                <a:latin typeface="Roboto Bold"/>
                <a:ea typeface="Roboto Bold"/>
                <a:cs typeface="Roboto Bold"/>
                <a:sym typeface="Roboto Bold"/>
              </a:rPr>
              <a:t>ART FAIR(CIAF)</a:t>
            </a:r>
          </a:p>
        </p:txBody>
      </p:sp>
      <p:sp>
        <p:nvSpPr>
          <p:cNvPr id="7" name="TextBox 7"/>
          <p:cNvSpPr txBox="1"/>
          <p:nvPr/>
        </p:nvSpPr>
        <p:spPr>
          <a:xfrm>
            <a:off x="1028700" y="9680257"/>
            <a:ext cx="9857687" cy="310514"/>
          </a:xfrm>
          <a:prstGeom prst="rect">
            <a:avLst/>
          </a:prstGeom>
        </p:spPr>
        <p:txBody>
          <a:bodyPr lIns="0" tIns="0" rIns="0" bIns="0" rtlCol="0" anchor="t">
            <a:spAutoFit/>
          </a:bodyPr>
          <a:lstStyle/>
          <a:p>
            <a:pPr algn="just">
              <a:lnSpc>
                <a:spcPts val="2400"/>
              </a:lnSpc>
            </a:pPr>
            <a:r>
              <a:rPr lang="en-US" sz="1600" spc="40">
                <a:solidFill>
                  <a:srgbClr val="000000"/>
                </a:solidFill>
                <a:latin typeface="Roboto"/>
                <a:ea typeface="Roboto"/>
                <a:cs typeface="Roboto"/>
                <a:sym typeface="Roboto"/>
              </a:rPr>
              <a:t>Image: Munimba-ja Arts Centre, recipient of 2026 CIAF Art Centre Award</a:t>
            </a:r>
          </a:p>
        </p:txBody>
      </p:sp>
      <p:sp>
        <p:nvSpPr>
          <p:cNvPr id="8" name="TextBox 8"/>
          <p:cNvSpPr txBox="1"/>
          <p:nvPr/>
        </p:nvSpPr>
        <p:spPr>
          <a:xfrm>
            <a:off x="1028700" y="6003696"/>
            <a:ext cx="10279410" cy="2280285"/>
          </a:xfrm>
          <a:prstGeom prst="rect">
            <a:avLst/>
          </a:prstGeom>
        </p:spPr>
        <p:txBody>
          <a:bodyPr lIns="0" tIns="0" rIns="0" bIns="0" rtlCol="0" anchor="t">
            <a:spAutoFit/>
          </a:bodyPr>
          <a:lstStyle/>
          <a:p>
            <a:pPr algn="l">
              <a:lnSpc>
                <a:spcPts val="3600"/>
              </a:lnSpc>
            </a:pPr>
            <a:r>
              <a:rPr lang="en-US" sz="2400" spc="60">
                <a:solidFill>
                  <a:srgbClr val="000000"/>
                </a:solidFill>
                <a:latin typeface="Roboto"/>
                <a:ea typeface="Roboto"/>
                <a:cs typeface="Roboto"/>
                <a:sym typeface="Roboto"/>
              </a:rPr>
              <a:t>ARTIST DEVELOPMENT - Professional Development</a:t>
            </a:r>
          </a:p>
          <a:p>
            <a:pPr marL="518160" lvl="1" indent="-259080" algn="l">
              <a:lnSpc>
                <a:spcPts val="3600"/>
              </a:lnSpc>
              <a:buFont typeface="Arial"/>
              <a:buChar char="•"/>
            </a:pPr>
            <a:r>
              <a:rPr lang="en-US" sz="2400" spc="60">
                <a:solidFill>
                  <a:srgbClr val="000000"/>
                </a:solidFill>
                <a:latin typeface="Roboto"/>
                <a:ea typeface="Roboto"/>
                <a:cs typeface="Roboto"/>
                <a:sym typeface="Roboto"/>
              </a:rPr>
              <a:t>April 2026, $1500 - CIAF</a:t>
            </a:r>
          </a:p>
          <a:p>
            <a:pPr algn="l">
              <a:lnSpc>
                <a:spcPts val="3600"/>
              </a:lnSpc>
            </a:pPr>
            <a:endParaRPr lang="en-US" sz="2400" spc="60">
              <a:solidFill>
                <a:srgbClr val="000000"/>
              </a:solidFill>
              <a:latin typeface="Roboto"/>
              <a:ea typeface="Roboto"/>
              <a:cs typeface="Roboto"/>
              <a:sym typeface="Roboto"/>
            </a:endParaRPr>
          </a:p>
          <a:p>
            <a:pPr algn="l">
              <a:lnSpc>
                <a:spcPts val="3600"/>
              </a:lnSpc>
            </a:pPr>
            <a:endParaRPr lang="en-US" sz="2400" spc="60">
              <a:solidFill>
                <a:srgbClr val="000000"/>
              </a:solidFill>
              <a:latin typeface="Roboto"/>
              <a:ea typeface="Roboto"/>
              <a:cs typeface="Roboto"/>
              <a:sym typeface="Roboto"/>
            </a:endParaRPr>
          </a:p>
          <a:p>
            <a:pPr algn="l">
              <a:lnSpc>
                <a:spcPts val="3600"/>
              </a:lnSpc>
            </a:pPr>
            <a:endParaRPr lang="en-US" sz="2400" spc="60">
              <a:solidFill>
                <a:srgbClr val="000000"/>
              </a:solidFill>
              <a:latin typeface="Roboto"/>
              <a:ea typeface="Roboto"/>
              <a:cs typeface="Roboto"/>
              <a:sym typeface="Roboto"/>
            </a:endParaRPr>
          </a:p>
        </p:txBody>
      </p:sp>
      <p:sp>
        <p:nvSpPr>
          <p:cNvPr id="9" name="TextBox 9"/>
          <p:cNvSpPr txBox="1"/>
          <p:nvPr/>
        </p:nvSpPr>
        <p:spPr>
          <a:xfrm>
            <a:off x="1028700" y="9312593"/>
            <a:ext cx="9857687" cy="310514"/>
          </a:xfrm>
          <a:prstGeom prst="rect">
            <a:avLst/>
          </a:prstGeom>
        </p:spPr>
        <p:txBody>
          <a:bodyPr lIns="0" tIns="0" rIns="0" bIns="0" rtlCol="0" anchor="t">
            <a:spAutoFit/>
          </a:bodyPr>
          <a:lstStyle/>
          <a:p>
            <a:pPr algn="just">
              <a:lnSpc>
                <a:spcPts val="2400"/>
              </a:lnSpc>
            </a:pPr>
            <a:r>
              <a:rPr lang="en-US" sz="1600" spc="40">
                <a:solidFill>
                  <a:srgbClr val="000000"/>
                </a:solidFill>
                <a:latin typeface="Roboto"/>
                <a:ea typeface="Roboto"/>
                <a:cs typeface="Roboto"/>
                <a:sym typeface="Roboto"/>
              </a:rPr>
              <a:t>Image: CIAF 2026 Fashion - Reclamation and Regeneration - Irene Olive Adams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4547870"/>
            <a:ext cx="16351699" cy="1238885"/>
          </a:xfrm>
          <a:prstGeom prst="rect">
            <a:avLst/>
          </a:prstGeom>
        </p:spPr>
        <p:txBody>
          <a:bodyPr lIns="0" tIns="0" rIns="0" bIns="0" rtlCol="0" anchor="t">
            <a:spAutoFit/>
          </a:bodyPr>
          <a:lstStyle/>
          <a:p>
            <a:pPr algn="ctr">
              <a:lnSpc>
                <a:spcPts val="9520"/>
              </a:lnSpc>
            </a:pPr>
            <a:r>
              <a:rPr lang="en-US" sz="8500" b="1" spc="2550">
                <a:solidFill>
                  <a:srgbClr val="000000"/>
                </a:solidFill>
                <a:latin typeface="Roboto Bold"/>
                <a:ea typeface="Roboto Bold"/>
                <a:cs typeface="Roboto Bold"/>
                <a:sym typeface="Roboto Bold"/>
              </a:rPr>
              <a:t>QUESTIONS</a:t>
            </a:r>
          </a:p>
        </p:txBody>
      </p:sp>
      <p:sp>
        <p:nvSpPr>
          <p:cNvPr id="3" name="AutoShape 3"/>
          <p:cNvSpPr/>
          <p:nvPr/>
        </p:nvSpPr>
        <p:spPr>
          <a:xfrm>
            <a:off x="1028700" y="1042988"/>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4" name="AutoShape 4"/>
          <p:cNvSpPr/>
          <p:nvPr/>
        </p:nvSpPr>
        <p:spPr>
          <a:xfrm>
            <a:off x="10767060" y="9224962"/>
            <a:ext cx="6492240" cy="0"/>
          </a:xfrm>
          <a:prstGeom prst="line">
            <a:avLst/>
          </a:prstGeom>
          <a:ln w="19050" cap="flat">
            <a:solidFill>
              <a:srgbClr val="000000"/>
            </a:solidFill>
            <a:prstDash val="solid"/>
            <a:headEnd type="none" w="sm" len="sm"/>
            <a:tailEnd type="none" w="sm" len="sm"/>
          </a:ln>
        </p:spPr>
        <p:txBody>
          <a:bodyPr/>
          <a:lstStyle/>
          <a:p>
            <a:endParaRPr lang="en-AU"/>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477751" y="1903522"/>
            <a:ext cx="11332498" cy="1577340"/>
          </a:xfrm>
          <a:prstGeom prst="rect">
            <a:avLst/>
          </a:prstGeom>
        </p:spPr>
        <p:txBody>
          <a:bodyPr lIns="0" tIns="0" rIns="0" bIns="0" rtlCol="0" anchor="t">
            <a:spAutoFit/>
          </a:bodyPr>
          <a:lstStyle/>
          <a:p>
            <a:pPr algn="ctr">
              <a:lnSpc>
                <a:spcPts val="6240"/>
              </a:lnSpc>
            </a:pPr>
            <a:r>
              <a:rPr lang="en-US" sz="4800" spc="1440">
                <a:solidFill>
                  <a:srgbClr val="000000"/>
                </a:solidFill>
                <a:latin typeface="Roboto"/>
                <a:ea typeface="Roboto"/>
                <a:cs typeface="Roboto"/>
                <a:sym typeface="Roboto"/>
              </a:rPr>
              <a:t>THE PROJECT COMES FIRST</a:t>
            </a:r>
          </a:p>
        </p:txBody>
      </p:sp>
      <p:grpSp>
        <p:nvGrpSpPr>
          <p:cNvPr id="3" name="Group 3"/>
          <p:cNvGrpSpPr/>
          <p:nvPr/>
        </p:nvGrpSpPr>
        <p:grpSpPr>
          <a:xfrm rot="-5400000">
            <a:off x="833521" y="3922019"/>
            <a:ext cx="780717" cy="390359"/>
            <a:chOff x="0" y="0"/>
            <a:chExt cx="1016000" cy="508000"/>
          </a:xfrm>
        </p:grpSpPr>
        <p:sp>
          <p:nvSpPr>
            <p:cNvPr id="4" name="Freeform 4"/>
            <p:cNvSpPr/>
            <p:nvPr/>
          </p:nvSpPr>
          <p:spPr>
            <a:xfrm>
              <a:off x="0" y="49530"/>
              <a:ext cx="1016000" cy="408940"/>
            </a:xfrm>
            <a:custGeom>
              <a:avLst/>
              <a:gdLst/>
              <a:ahLst/>
              <a:cxnLst/>
              <a:rect l="l" t="t" r="r" b="b"/>
              <a:pathLst>
                <a:path w="1016000" h="408940">
                  <a:moveTo>
                    <a:pt x="810260" y="0"/>
                  </a:moveTo>
                  <a:cubicBezTo>
                    <a:pt x="709930" y="0"/>
                    <a:pt x="627380" y="72390"/>
                    <a:pt x="608330" y="166370"/>
                  </a:cubicBezTo>
                  <a:lnTo>
                    <a:pt x="0" y="166370"/>
                  </a:lnTo>
                  <a:lnTo>
                    <a:pt x="0" y="242570"/>
                  </a:lnTo>
                  <a:lnTo>
                    <a:pt x="609600" y="242570"/>
                  </a:lnTo>
                  <a:cubicBezTo>
                    <a:pt x="627380" y="337820"/>
                    <a:pt x="711200" y="408940"/>
                    <a:pt x="811530" y="408940"/>
                  </a:cubicBezTo>
                  <a:cubicBezTo>
                    <a:pt x="924560" y="408940"/>
                    <a:pt x="1016000" y="317500"/>
                    <a:pt x="1016000" y="204470"/>
                  </a:cubicBezTo>
                  <a:cubicBezTo>
                    <a:pt x="1016000" y="91440"/>
                    <a:pt x="924560" y="0"/>
                    <a:pt x="810260" y="0"/>
                  </a:cubicBezTo>
                  <a:close/>
                </a:path>
              </a:pathLst>
            </a:custGeom>
            <a:solidFill>
              <a:srgbClr val="000000"/>
            </a:solidFill>
          </p:spPr>
          <p:txBody>
            <a:bodyPr/>
            <a:lstStyle/>
            <a:p>
              <a:endParaRPr lang="en-AU"/>
            </a:p>
          </p:txBody>
        </p:sp>
      </p:grpSp>
      <p:sp>
        <p:nvSpPr>
          <p:cNvPr id="5" name="TextBox 5"/>
          <p:cNvSpPr txBox="1"/>
          <p:nvPr/>
        </p:nvSpPr>
        <p:spPr>
          <a:xfrm>
            <a:off x="1028700" y="4920825"/>
            <a:ext cx="2938910" cy="448310"/>
          </a:xfrm>
          <a:prstGeom prst="rect">
            <a:avLst/>
          </a:prstGeom>
        </p:spPr>
        <p:txBody>
          <a:bodyPr lIns="0" tIns="0" rIns="0" bIns="0" rtlCol="0" anchor="t">
            <a:spAutoFit/>
          </a:bodyPr>
          <a:lstStyle/>
          <a:p>
            <a:pPr algn="l">
              <a:lnSpc>
                <a:spcPts val="3640"/>
              </a:lnSpc>
            </a:pPr>
            <a:r>
              <a:rPr lang="en-US" sz="2600" spc="130">
                <a:solidFill>
                  <a:srgbClr val="000000"/>
                </a:solidFill>
                <a:latin typeface="Roboto"/>
                <a:ea typeface="Roboto"/>
                <a:cs typeface="Roboto"/>
                <a:sym typeface="Roboto"/>
              </a:rPr>
              <a:t>WHAT</a:t>
            </a:r>
          </a:p>
        </p:txBody>
      </p:sp>
      <p:sp>
        <p:nvSpPr>
          <p:cNvPr id="6" name="TextBox 6"/>
          <p:cNvSpPr txBox="1"/>
          <p:nvPr/>
        </p:nvSpPr>
        <p:spPr>
          <a:xfrm>
            <a:off x="1028700" y="5585033"/>
            <a:ext cx="2945260" cy="2055495"/>
          </a:xfrm>
          <a:prstGeom prst="rect">
            <a:avLst/>
          </a:prstGeom>
        </p:spPr>
        <p:txBody>
          <a:bodyPr lIns="0" tIns="0" rIns="0" bIns="0" rtlCol="0" anchor="t">
            <a:spAutoFit/>
          </a:bodyPr>
          <a:lstStyle/>
          <a:p>
            <a:pPr algn="l">
              <a:lnSpc>
                <a:spcPts val="2700"/>
              </a:lnSpc>
            </a:pPr>
            <a:r>
              <a:rPr lang="en-US" sz="1800" spc="44">
                <a:solidFill>
                  <a:srgbClr val="000000"/>
                </a:solidFill>
                <a:latin typeface="Roboto"/>
                <a:ea typeface="Roboto"/>
                <a:cs typeface="Roboto"/>
                <a:sym typeface="Roboto"/>
              </a:rPr>
              <a:t>The artform, kind &amp; shape of your project eg research, exhibition, development of new work. What are you exploring? What are the ideas and concepts?</a:t>
            </a:r>
          </a:p>
        </p:txBody>
      </p:sp>
      <p:grpSp>
        <p:nvGrpSpPr>
          <p:cNvPr id="7" name="Group 7"/>
          <p:cNvGrpSpPr/>
          <p:nvPr/>
        </p:nvGrpSpPr>
        <p:grpSpPr>
          <a:xfrm rot="-5400000">
            <a:off x="4154856" y="3922019"/>
            <a:ext cx="780717" cy="390359"/>
            <a:chOff x="0" y="0"/>
            <a:chExt cx="1016000" cy="508000"/>
          </a:xfrm>
        </p:grpSpPr>
        <p:sp>
          <p:nvSpPr>
            <p:cNvPr id="8" name="Freeform 8"/>
            <p:cNvSpPr/>
            <p:nvPr/>
          </p:nvSpPr>
          <p:spPr>
            <a:xfrm>
              <a:off x="0" y="49530"/>
              <a:ext cx="1016000" cy="408940"/>
            </a:xfrm>
            <a:custGeom>
              <a:avLst/>
              <a:gdLst/>
              <a:ahLst/>
              <a:cxnLst/>
              <a:rect l="l" t="t" r="r" b="b"/>
              <a:pathLst>
                <a:path w="1016000" h="408940">
                  <a:moveTo>
                    <a:pt x="810260" y="0"/>
                  </a:moveTo>
                  <a:cubicBezTo>
                    <a:pt x="709930" y="0"/>
                    <a:pt x="627380" y="72390"/>
                    <a:pt x="608330" y="166370"/>
                  </a:cubicBezTo>
                  <a:lnTo>
                    <a:pt x="0" y="166370"/>
                  </a:lnTo>
                  <a:lnTo>
                    <a:pt x="0" y="242570"/>
                  </a:lnTo>
                  <a:lnTo>
                    <a:pt x="609600" y="242570"/>
                  </a:lnTo>
                  <a:cubicBezTo>
                    <a:pt x="627380" y="337820"/>
                    <a:pt x="711200" y="408940"/>
                    <a:pt x="811530" y="408940"/>
                  </a:cubicBezTo>
                  <a:cubicBezTo>
                    <a:pt x="924560" y="408940"/>
                    <a:pt x="1016000" y="317500"/>
                    <a:pt x="1016000" y="204470"/>
                  </a:cubicBezTo>
                  <a:cubicBezTo>
                    <a:pt x="1016000" y="91440"/>
                    <a:pt x="924560" y="0"/>
                    <a:pt x="810260" y="0"/>
                  </a:cubicBezTo>
                  <a:close/>
                </a:path>
              </a:pathLst>
            </a:custGeom>
            <a:solidFill>
              <a:srgbClr val="000000"/>
            </a:solidFill>
          </p:spPr>
          <p:txBody>
            <a:bodyPr/>
            <a:lstStyle/>
            <a:p>
              <a:endParaRPr lang="en-AU"/>
            </a:p>
          </p:txBody>
        </p:sp>
      </p:grpSp>
      <p:sp>
        <p:nvSpPr>
          <p:cNvPr id="9" name="TextBox 9"/>
          <p:cNvSpPr txBox="1"/>
          <p:nvPr/>
        </p:nvSpPr>
        <p:spPr>
          <a:xfrm>
            <a:off x="4350035" y="4920825"/>
            <a:ext cx="2938910" cy="448310"/>
          </a:xfrm>
          <a:prstGeom prst="rect">
            <a:avLst/>
          </a:prstGeom>
        </p:spPr>
        <p:txBody>
          <a:bodyPr lIns="0" tIns="0" rIns="0" bIns="0" rtlCol="0" anchor="t">
            <a:spAutoFit/>
          </a:bodyPr>
          <a:lstStyle/>
          <a:p>
            <a:pPr algn="l">
              <a:lnSpc>
                <a:spcPts val="3640"/>
              </a:lnSpc>
            </a:pPr>
            <a:r>
              <a:rPr lang="en-US" sz="2600" spc="130">
                <a:solidFill>
                  <a:srgbClr val="000000"/>
                </a:solidFill>
                <a:latin typeface="Roboto"/>
                <a:ea typeface="Roboto"/>
                <a:cs typeface="Roboto"/>
                <a:sym typeface="Roboto"/>
              </a:rPr>
              <a:t>WHO</a:t>
            </a:r>
          </a:p>
        </p:txBody>
      </p:sp>
      <p:sp>
        <p:nvSpPr>
          <p:cNvPr id="10" name="TextBox 10"/>
          <p:cNvSpPr txBox="1"/>
          <p:nvPr/>
        </p:nvSpPr>
        <p:spPr>
          <a:xfrm>
            <a:off x="4350035" y="5585033"/>
            <a:ext cx="2945260" cy="1026795"/>
          </a:xfrm>
          <a:prstGeom prst="rect">
            <a:avLst/>
          </a:prstGeom>
        </p:spPr>
        <p:txBody>
          <a:bodyPr lIns="0" tIns="0" rIns="0" bIns="0" rtlCol="0" anchor="t">
            <a:spAutoFit/>
          </a:bodyPr>
          <a:lstStyle/>
          <a:p>
            <a:pPr algn="l">
              <a:lnSpc>
                <a:spcPts val="2700"/>
              </a:lnSpc>
            </a:pPr>
            <a:r>
              <a:rPr lang="en-US" sz="1800" spc="44">
                <a:solidFill>
                  <a:srgbClr val="000000"/>
                </a:solidFill>
                <a:latin typeface="Roboto"/>
                <a:ea typeface="Roboto"/>
                <a:cs typeface="Roboto"/>
                <a:sym typeface="Roboto"/>
              </a:rPr>
              <a:t>Artists, participants, audience, partners - sector, region and beyond.</a:t>
            </a:r>
          </a:p>
        </p:txBody>
      </p:sp>
      <p:grpSp>
        <p:nvGrpSpPr>
          <p:cNvPr id="11" name="Group 11"/>
          <p:cNvGrpSpPr/>
          <p:nvPr/>
        </p:nvGrpSpPr>
        <p:grpSpPr>
          <a:xfrm rot="-5400000">
            <a:off x="7476190" y="3922019"/>
            <a:ext cx="780717" cy="390359"/>
            <a:chOff x="0" y="0"/>
            <a:chExt cx="1016000" cy="508000"/>
          </a:xfrm>
        </p:grpSpPr>
        <p:sp>
          <p:nvSpPr>
            <p:cNvPr id="12" name="Freeform 12"/>
            <p:cNvSpPr/>
            <p:nvPr/>
          </p:nvSpPr>
          <p:spPr>
            <a:xfrm>
              <a:off x="0" y="49530"/>
              <a:ext cx="1016000" cy="408940"/>
            </a:xfrm>
            <a:custGeom>
              <a:avLst/>
              <a:gdLst/>
              <a:ahLst/>
              <a:cxnLst/>
              <a:rect l="l" t="t" r="r" b="b"/>
              <a:pathLst>
                <a:path w="1016000" h="408940">
                  <a:moveTo>
                    <a:pt x="810260" y="0"/>
                  </a:moveTo>
                  <a:cubicBezTo>
                    <a:pt x="709930" y="0"/>
                    <a:pt x="627380" y="72390"/>
                    <a:pt x="608330" y="166370"/>
                  </a:cubicBezTo>
                  <a:lnTo>
                    <a:pt x="0" y="166370"/>
                  </a:lnTo>
                  <a:lnTo>
                    <a:pt x="0" y="242570"/>
                  </a:lnTo>
                  <a:lnTo>
                    <a:pt x="609600" y="242570"/>
                  </a:lnTo>
                  <a:cubicBezTo>
                    <a:pt x="627380" y="337820"/>
                    <a:pt x="711200" y="408940"/>
                    <a:pt x="811530" y="408940"/>
                  </a:cubicBezTo>
                  <a:cubicBezTo>
                    <a:pt x="924560" y="408940"/>
                    <a:pt x="1016000" y="317500"/>
                    <a:pt x="1016000" y="204470"/>
                  </a:cubicBezTo>
                  <a:cubicBezTo>
                    <a:pt x="1016000" y="91440"/>
                    <a:pt x="924560" y="0"/>
                    <a:pt x="810260" y="0"/>
                  </a:cubicBezTo>
                  <a:close/>
                </a:path>
              </a:pathLst>
            </a:custGeom>
            <a:solidFill>
              <a:srgbClr val="000000"/>
            </a:solidFill>
          </p:spPr>
          <p:txBody>
            <a:bodyPr/>
            <a:lstStyle/>
            <a:p>
              <a:endParaRPr lang="en-AU"/>
            </a:p>
          </p:txBody>
        </p:sp>
      </p:grpSp>
      <p:sp>
        <p:nvSpPr>
          <p:cNvPr id="13" name="TextBox 13"/>
          <p:cNvSpPr txBox="1"/>
          <p:nvPr/>
        </p:nvSpPr>
        <p:spPr>
          <a:xfrm>
            <a:off x="7671370" y="4920825"/>
            <a:ext cx="2938910" cy="448310"/>
          </a:xfrm>
          <a:prstGeom prst="rect">
            <a:avLst/>
          </a:prstGeom>
        </p:spPr>
        <p:txBody>
          <a:bodyPr lIns="0" tIns="0" rIns="0" bIns="0" rtlCol="0" anchor="t">
            <a:spAutoFit/>
          </a:bodyPr>
          <a:lstStyle/>
          <a:p>
            <a:pPr algn="l">
              <a:lnSpc>
                <a:spcPts val="3640"/>
              </a:lnSpc>
            </a:pPr>
            <a:r>
              <a:rPr lang="en-US" sz="2600" spc="130">
                <a:solidFill>
                  <a:srgbClr val="000000"/>
                </a:solidFill>
                <a:latin typeface="Roboto"/>
                <a:ea typeface="Roboto"/>
                <a:cs typeface="Roboto"/>
                <a:sym typeface="Roboto"/>
              </a:rPr>
              <a:t>WHEN &amp; WHERE</a:t>
            </a:r>
          </a:p>
        </p:txBody>
      </p:sp>
      <p:sp>
        <p:nvSpPr>
          <p:cNvPr id="14" name="TextBox 14"/>
          <p:cNvSpPr txBox="1"/>
          <p:nvPr/>
        </p:nvSpPr>
        <p:spPr>
          <a:xfrm>
            <a:off x="7671370" y="5585033"/>
            <a:ext cx="2945260" cy="2741295"/>
          </a:xfrm>
          <a:prstGeom prst="rect">
            <a:avLst/>
          </a:prstGeom>
        </p:spPr>
        <p:txBody>
          <a:bodyPr lIns="0" tIns="0" rIns="0" bIns="0" rtlCol="0" anchor="t">
            <a:spAutoFit/>
          </a:bodyPr>
          <a:lstStyle/>
          <a:p>
            <a:pPr algn="l">
              <a:lnSpc>
                <a:spcPts val="2700"/>
              </a:lnSpc>
            </a:pPr>
            <a:r>
              <a:rPr lang="en-US" sz="1800" spc="44">
                <a:solidFill>
                  <a:srgbClr val="000000"/>
                </a:solidFill>
                <a:latin typeface="Roboto"/>
                <a:ea typeface="Roboto"/>
                <a:cs typeface="Roboto"/>
                <a:sym typeface="Roboto"/>
              </a:rPr>
              <a:t>Dates, stages and schedule eg. 2 weeks in studio, 1 week on site, 3 day exhibition</a:t>
            </a:r>
          </a:p>
          <a:p>
            <a:pPr algn="l">
              <a:lnSpc>
                <a:spcPts val="2700"/>
              </a:lnSpc>
            </a:pPr>
            <a:endParaRPr lang="en-US" sz="1800" spc="44">
              <a:solidFill>
                <a:srgbClr val="000000"/>
              </a:solidFill>
              <a:latin typeface="Roboto"/>
              <a:ea typeface="Roboto"/>
              <a:cs typeface="Roboto"/>
              <a:sym typeface="Roboto"/>
            </a:endParaRPr>
          </a:p>
          <a:p>
            <a:pPr algn="l">
              <a:lnSpc>
                <a:spcPts val="2700"/>
              </a:lnSpc>
            </a:pPr>
            <a:r>
              <a:rPr lang="en-US" sz="1800" spc="44">
                <a:solidFill>
                  <a:srgbClr val="000000"/>
                </a:solidFill>
                <a:latin typeface="Roboto"/>
                <a:ea typeface="Roboto"/>
                <a:cs typeface="Roboto"/>
                <a:sym typeface="Roboto"/>
              </a:rPr>
              <a:t>Location/s, venues, sites.</a:t>
            </a:r>
          </a:p>
          <a:p>
            <a:pPr algn="l">
              <a:lnSpc>
                <a:spcPts val="2700"/>
              </a:lnSpc>
            </a:pPr>
            <a:endParaRPr lang="en-US" sz="1800" spc="44">
              <a:solidFill>
                <a:srgbClr val="000000"/>
              </a:solidFill>
              <a:latin typeface="Roboto"/>
              <a:ea typeface="Roboto"/>
              <a:cs typeface="Roboto"/>
              <a:sym typeface="Roboto"/>
            </a:endParaRPr>
          </a:p>
          <a:p>
            <a:pPr algn="l">
              <a:lnSpc>
                <a:spcPts val="2700"/>
              </a:lnSpc>
            </a:pPr>
            <a:endParaRPr lang="en-US" sz="1800" spc="44">
              <a:solidFill>
                <a:srgbClr val="000000"/>
              </a:solidFill>
              <a:latin typeface="Roboto"/>
              <a:ea typeface="Roboto"/>
              <a:cs typeface="Roboto"/>
              <a:sym typeface="Roboto"/>
            </a:endParaRPr>
          </a:p>
        </p:txBody>
      </p:sp>
      <p:grpSp>
        <p:nvGrpSpPr>
          <p:cNvPr id="15" name="Group 15"/>
          <p:cNvGrpSpPr/>
          <p:nvPr/>
        </p:nvGrpSpPr>
        <p:grpSpPr>
          <a:xfrm rot="-5400000">
            <a:off x="10797525" y="3922019"/>
            <a:ext cx="780717" cy="390359"/>
            <a:chOff x="0" y="0"/>
            <a:chExt cx="1016000" cy="508000"/>
          </a:xfrm>
        </p:grpSpPr>
        <p:sp>
          <p:nvSpPr>
            <p:cNvPr id="16" name="Freeform 16"/>
            <p:cNvSpPr/>
            <p:nvPr/>
          </p:nvSpPr>
          <p:spPr>
            <a:xfrm>
              <a:off x="0" y="49530"/>
              <a:ext cx="1016000" cy="408940"/>
            </a:xfrm>
            <a:custGeom>
              <a:avLst/>
              <a:gdLst/>
              <a:ahLst/>
              <a:cxnLst/>
              <a:rect l="l" t="t" r="r" b="b"/>
              <a:pathLst>
                <a:path w="1016000" h="408940">
                  <a:moveTo>
                    <a:pt x="810260" y="0"/>
                  </a:moveTo>
                  <a:cubicBezTo>
                    <a:pt x="709930" y="0"/>
                    <a:pt x="627380" y="72390"/>
                    <a:pt x="608330" y="166370"/>
                  </a:cubicBezTo>
                  <a:lnTo>
                    <a:pt x="0" y="166370"/>
                  </a:lnTo>
                  <a:lnTo>
                    <a:pt x="0" y="242570"/>
                  </a:lnTo>
                  <a:lnTo>
                    <a:pt x="609600" y="242570"/>
                  </a:lnTo>
                  <a:cubicBezTo>
                    <a:pt x="627380" y="337820"/>
                    <a:pt x="711200" y="408940"/>
                    <a:pt x="811530" y="408940"/>
                  </a:cubicBezTo>
                  <a:cubicBezTo>
                    <a:pt x="924560" y="408940"/>
                    <a:pt x="1016000" y="317500"/>
                    <a:pt x="1016000" y="204470"/>
                  </a:cubicBezTo>
                  <a:cubicBezTo>
                    <a:pt x="1016000" y="91440"/>
                    <a:pt x="924560" y="0"/>
                    <a:pt x="810260" y="0"/>
                  </a:cubicBezTo>
                  <a:close/>
                </a:path>
              </a:pathLst>
            </a:custGeom>
            <a:solidFill>
              <a:srgbClr val="000000"/>
            </a:solidFill>
          </p:spPr>
          <p:txBody>
            <a:bodyPr/>
            <a:lstStyle/>
            <a:p>
              <a:endParaRPr lang="en-AU"/>
            </a:p>
          </p:txBody>
        </p:sp>
      </p:grpSp>
      <p:sp>
        <p:nvSpPr>
          <p:cNvPr id="17" name="TextBox 17"/>
          <p:cNvSpPr txBox="1"/>
          <p:nvPr/>
        </p:nvSpPr>
        <p:spPr>
          <a:xfrm>
            <a:off x="10992705" y="4920825"/>
            <a:ext cx="2938910" cy="448310"/>
          </a:xfrm>
          <a:prstGeom prst="rect">
            <a:avLst/>
          </a:prstGeom>
        </p:spPr>
        <p:txBody>
          <a:bodyPr lIns="0" tIns="0" rIns="0" bIns="0" rtlCol="0" anchor="t">
            <a:spAutoFit/>
          </a:bodyPr>
          <a:lstStyle/>
          <a:p>
            <a:pPr algn="l">
              <a:lnSpc>
                <a:spcPts val="3640"/>
              </a:lnSpc>
            </a:pPr>
            <a:r>
              <a:rPr lang="en-US" sz="2600" spc="130">
                <a:solidFill>
                  <a:srgbClr val="000000"/>
                </a:solidFill>
                <a:latin typeface="Roboto"/>
                <a:ea typeface="Roboto"/>
                <a:cs typeface="Roboto"/>
                <a:sym typeface="Roboto"/>
              </a:rPr>
              <a:t>WHY</a:t>
            </a:r>
          </a:p>
        </p:txBody>
      </p:sp>
      <p:grpSp>
        <p:nvGrpSpPr>
          <p:cNvPr id="18" name="Group 18"/>
          <p:cNvGrpSpPr/>
          <p:nvPr/>
        </p:nvGrpSpPr>
        <p:grpSpPr>
          <a:xfrm rot="-5400000">
            <a:off x="14118860" y="3922019"/>
            <a:ext cx="780717" cy="390359"/>
            <a:chOff x="0" y="0"/>
            <a:chExt cx="1016000" cy="508000"/>
          </a:xfrm>
        </p:grpSpPr>
        <p:sp>
          <p:nvSpPr>
            <p:cNvPr id="19" name="Freeform 19"/>
            <p:cNvSpPr/>
            <p:nvPr/>
          </p:nvSpPr>
          <p:spPr>
            <a:xfrm>
              <a:off x="0" y="49530"/>
              <a:ext cx="1016000" cy="408940"/>
            </a:xfrm>
            <a:custGeom>
              <a:avLst/>
              <a:gdLst/>
              <a:ahLst/>
              <a:cxnLst/>
              <a:rect l="l" t="t" r="r" b="b"/>
              <a:pathLst>
                <a:path w="1016000" h="408940">
                  <a:moveTo>
                    <a:pt x="810260" y="0"/>
                  </a:moveTo>
                  <a:cubicBezTo>
                    <a:pt x="709930" y="0"/>
                    <a:pt x="627380" y="72390"/>
                    <a:pt x="608330" y="166370"/>
                  </a:cubicBezTo>
                  <a:lnTo>
                    <a:pt x="0" y="166370"/>
                  </a:lnTo>
                  <a:lnTo>
                    <a:pt x="0" y="242570"/>
                  </a:lnTo>
                  <a:lnTo>
                    <a:pt x="609600" y="242570"/>
                  </a:lnTo>
                  <a:cubicBezTo>
                    <a:pt x="627380" y="337820"/>
                    <a:pt x="711200" y="408940"/>
                    <a:pt x="811530" y="408940"/>
                  </a:cubicBezTo>
                  <a:cubicBezTo>
                    <a:pt x="924560" y="408940"/>
                    <a:pt x="1016000" y="317500"/>
                    <a:pt x="1016000" y="204470"/>
                  </a:cubicBezTo>
                  <a:cubicBezTo>
                    <a:pt x="1016000" y="91440"/>
                    <a:pt x="924560" y="0"/>
                    <a:pt x="810260" y="0"/>
                  </a:cubicBezTo>
                  <a:close/>
                </a:path>
              </a:pathLst>
            </a:custGeom>
            <a:solidFill>
              <a:srgbClr val="000000"/>
            </a:solidFill>
          </p:spPr>
          <p:txBody>
            <a:bodyPr/>
            <a:lstStyle/>
            <a:p>
              <a:endParaRPr lang="en-AU"/>
            </a:p>
          </p:txBody>
        </p:sp>
      </p:grpSp>
      <p:sp>
        <p:nvSpPr>
          <p:cNvPr id="20" name="TextBox 20"/>
          <p:cNvSpPr txBox="1"/>
          <p:nvPr/>
        </p:nvSpPr>
        <p:spPr>
          <a:xfrm>
            <a:off x="14314040" y="4920825"/>
            <a:ext cx="2938910" cy="448310"/>
          </a:xfrm>
          <a:prstGeom prst="rect">
            <a:avLst/>
          </a:prstGeom>
        </p:spPr>
        <p:txBody>
          <a:bodyPr lIns="0" tIns="0" rIns="0" bIns="0" rtlCol="0" anchor="t">
            <a:spAutoFit/>
          </a:bodyPr>
          <a:lstStyle/>
          <a:p>
            <a:pPr algn="l">
              <a:lnSpc>
                <a:spcPts val="3640"/>
              </a:lnSpc>
            </a:pPr>
            <a:r>
              <a:rPr lang="en-US" sz="2600" spc="130">
                <a:solidFill>
                  <a:srgbClr val="000000"/>
                </a:solidFill>
                <a:latin typeface="Roboto"/>
                <a:ea typeface="Roboto"/>
                <a:cs typeface="Roboto"/>
                <a:sym typeface="Roboto"/>
              </a:rPr>
              <a:t>HOW</a:t>
            </a:r>
          </a:p>
        </p:txBody>
      </p:sp>
      <p:sp>
        <p:nvSpPr>
          <p:cNvPr id="21" name="TextBox 21"/>
          <p:cNvSpPr txBox="1"/>
          <p:nvPr/>
        </p:nvSpPr>
        <p:spPr>
          <a:xfrm>
            <a:off x="14314040" y="5585033"/>
            <a:ext cx="2945260" cy="2398395"/>
          </a:xfrm>
          <a:prstGeom prst="rect">
            <a:avLst/>
          </a:prstGeom>
        </p:spPr>
        <p:txBody>
          <a:bodyPr lIns="0" tIns="0" rIns="0" bIns="0" rtlCol="0" anchor="t">
            <a:spAutoFit/>
          </a:bodyPr>
          <a:lstStyle/>
          <a:p>
            <a:pPr algn="l">
              <a:lnSpc>
                <a:spcPts val="2700"/>
              </a:lnSpc>
            </a:pPr>
            <a:r>
              <a:rPr lang="en-US" sz="1800" spc="44">
                <a:solidFill>
                  <a:srgbClr val="000000"/>
                </a:solidFill>
                <a:latin typeface="Roboto"/>
                <a:ea typeface="Roboto"/>
                <a:cs typeface="Roboto"/>
                <a:sym typeface="Roboto"/>
              </a:rPr>
              <a:t>What is the process &amp; plan? What are the stages? Think about both the creative process and logistics including engagement and marketing.</a:t>
            </a:r>
          </a:p>
        </p:txBody>
      </p:sp>
      <p:sp>
        <p:nvSpPr>
          <p:cNvPr id="22" name="AutoShape 22"/>
          <p:cNvSpPr/>
          <p:nvPr/>
        </p:nvSpPr>
        <p:spPr>
          <a:xfrm>
            <a:off x="10767060" y="9224962"/>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23" name="AutoShape 23"/>
          <p:cNvSpPr/>
          <p:nvPr/>
        </p:nvSpPr>
        <p:spPr>
          <a:xfrm>
            <a:off x="1028700" y="1042988"/>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24" name="TextBox 24"/>
          <p:cNvSpPr txBox="1"/>
          <p:nvPr/>
        </p:nvSpPr>
        <p:spPr>
          <a:xfrm>
            <a:off x="10992705" y="5585033"/>
            <a:ext cx="2945260" cy="2741295"/>
          </a:xfrm>
          <a:prstGeom prst="rect">
            <a:avLst/>
          </a:prstGeom>
        </p:spPr>
        <p:txBody>
          <a:bodyPr lIns="0" tIns="0" rIns="0" bIns="0" rtlCol="0" anchor="t">
            <a:spAutoFit/>
          </a:bodyPr>
          <a:lstStyle/>
          <a:p>
            <a:pPr algn="l">
              <a:lnSpc>
                <a:spcPts val="2700"/>
              </a:lnSpc>
            </a:pPr>
            <a:r>
              <a:rPr lang="en-US" sz="1800" spc="44">
                <a:solidFill>
                  <a:srgbClr val="000000"/>
                </a:solidFill>
                <a:latin typeface="Roboto"/>
                <a:ea typeface="Roboto"/>
                <a:cs typeface="Roboto"/>
                <a:sym typeface="Roboto"/>
              </a:rPr>
              <a:t>What inspired you or what are you responding to?</a:t>
            </a:r>
          </a:p>
          <a:p>
            <a:pPr algn="l">
              <a:lnSpc>
                <a:spcPts val="2700"/>
              </a:lnSpc>
            </a:pPr>
            <a:r>
              <a:rPr lang="en-US" sz="1800" spc="44">
                <a:solidFill>
                  <a:srgbClr val="000000"/>
                </a:solidFill>
                <a:latin typeface="Roboto"/>
                <a:ea typeface="Roboto"/>
                <a:cs typeface="Roboto"/>
                <a:sym typeface="Roboto"/>
              </a:rPr>
              <a:t>What change are you hoping to make, What insights, knowledge or experience do you want people to know, feel or have?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477751" y="1903522"/>
            <a:ext cx="11332498" cy="1577340"/>
          </a:xfrm>
          <a:prstGeom prst="rect">
            <a:avLst/>
          </a:prstGeom>
        </p:spPr>
        <p:txBody>
          <a:bodyPr lIns="0" tIns="0" rIns="0" bIns="0" rtlCol="0" anchor="t">
            <a:spAutoFit/>
          </a:bodyPr>
          <a:lstStyle/>
          <a:p>
            <a:pPr algn="ctr">
              <a:lnSpc>
                <a:spcPts val="6240"/>
              </a:lnSpc>
            </a:pPr>
            <a:r>
              <a:rPr lang="en-US" sz="4800" spc="1440">
                <a:solidFill>
                  <a:srgbClr val="000000"/>
                </a:solidFill>
                <a:latin typeface="Roboto"/>
                <a:ea typeface="Roboto"/>
                <a:cs typeface="Roboto"/>
                <a:sym typeface="Roboto"/>
              </a:rPr>
              <a:t>THE PROJECT COMES FIRST</a:t>
            </a:r>
          </a:p>
        </p:txBody>
      </p:sp>
      <p:grpSp>
        <p:nvGrpSpPr>
          <p:cNvPr id="3" name="Group 3"/>
          <p:cNvGrpSpPr/>
          <p:nvPr/>
        </p:nvGrpSpPr>
        <p:grpSpPr>
          <a:xfrm rot="-5400000">
            <a:off x="833521" y="3922019"/>
            <a:ext cx="780717" cy="390359"/>
            <a:chOff x="0" y="0"/>
            <a:chExt cx="1016000" cy="508000"/>
          </a:xfrm>
        </p:grpSpPr>
        <p:sp>
          <p:nvSpPr>
            <p:cNvPr id="4" name="Freeform 4"/>
            <p:cNvSpPr/>
            <p:nvPr/>
          </p:nvSpPr>
          <p:spPr>
            <a:xfrm>
              <a:off x="0" y="49530"/>
              <a:ext cx="1016000" cy="408940"/>
            </a:xfrm>
            <a:custGeom>
              <a:avLst/>
              <a:gdLst/>
              <a:ahLst/>
              <a:cxnLst/>
              <a:rect l="l" t="t" r="r" b="b"/>
              <a:pathLst>
                <a:path w="1016000" h="408940">
                  <a:moveTo>
                    <a:pt x="810260" y="0"/>
                  </a:moveTo>
                  <a:cubicBezTo>
                    <a:pt x="709930" y="0"/>
                    <a:pt x="627380" y="72390"/>
                    <a:pt x="608330" y="166370"/>
                  </a:cubicBezTo>
                  <a:lnTo>
                    <a:pt x="0" y="166370"/>
                  </a:lnTo>
                  <a:lnTo>
                    <a:pt x="0" y="242570"/>
                  </a:lnTo>
                  <a:lnTo>
                    <a:pt x="609600" y="242570"/>
                  </a:lnTo>
                  <a:cubicBezTo>
                    <a:pt x="627380" y="337820"/>
                    <a:pt x="711200" y="408940"/>
                    <a:pt x="811530" y="408940"/>
                  </a:cubicBezTo>
                  <a:cubicBezTo>
                    <a:pt x="924560" y="408940"/>
                    <a:pt x="1016000" y="317500"/>
                    <a:pt x="1016000" y="204470"/>
                  </a:cubicBezTo>
                  <a:cubicBezTo>
                    <a:pt x="1016000" y="91440"/>
                    <a:pt x="924560" y="0"/>
                    <a:pt x="810260" y="0"/>
                  </a:cubicBezTo>
                  <a:close/>
                </a:path>
              </a:pathLst>
            </a:custGeom>
            <a:solidFill>
              <a:srgbClr val="000000"/>
            </a:solidFill>
          </p:spPr>
          <p:txBody>
            <a:bodyPr/>
            <a:lstStyle/>
            <a:p>
              <a:endParaRPr lang="en-AU"/>
            </a:p>
          </p:txBody>
        </p:sp>
      </p:grpSp>
      <p:sp>
        <p:nvSpPr>
          <p:cNvPr id="5" name="TextBox 5"/>
          <p:cNvSpPr txBox="1"/>
          <p:nvPr/>
        </p:nvSpPr>
        <p:spPr>
          <a:xfrm>
            <a:off x="1028700" y="4920825"/>
            <a:ext cx="2938910" cy="448310"/>
          </a:xfrm>
          <a:prstGeom prst="rect">
            <a:avLst/>
          </a:prstGeom>
        </p:spPr>
        <p:txBody>
          <a:bodyPr lIns="0" tIns="0" rIns="0" bIns="0" rtlCol="0" anchor="t">
            <a:spAutoFit/>
          </a:bodyPr>
          <a:lstStyle/>
          <a:p>
            <a:pPr algn="l">
              <a:lnSpc>
                <a:spcPts val="3640"/>
              </a:lnSpc>
            </a:pPr>
            <a:r>
              <a:rPr lang="en-US" sz="2600" spc="130">
                <a:solidFill>
                  <a:srgbClr val="000000"/>
                </a:solidFill>
                <a:latin typeface="Roboto"/>
                <a:ea typeface="Roboto"/>
                <a:cs typeface="Roboto"/>
                <a:sym typeface="Roboto"/>
              </a:rPr>
              <a:t>OUTCOMES</a:t>
            </a:r>
          </a:p>
        </p:txBody>
      </p:sp>
      <p:sp>
        <p:nvSpPr>
          <p:cNvPr id="6" name="TextBox 6"/>
          <p:cNvSpPr txBox="1"/>
          <p:nvPr/>
        </p:nvSpPr>
        <p:spPr>
          <a:xfrm>
            <a:off x="1028700" y="5585033"/>
            <a:ext cx="2945260" cy="2398395"/>
          </a:xfrm>
          <a:prstGeom prst="rect">
            <a:avLst/>
          </a:prstGeom>
        </p:spPr>
        <p:txBody>
          <a:bodyPr lIns="0" tIns="0" rIns="0" bIns="0" rtlCol="0" anchor="t">
            <a:spAutoFit/>
          </a:bodyPr>
          <a:lstStyle/>
          <a:p>
            <a:pPr algn="l">
              <a:lnSpc>
                <a:spcPts val="2700"/>
              </a:lnSpc>
            </a:pPr>
            <a:r>
              <a:rPr lang="en-US" sz="1800" spc="44">
                <a:solidFill>
                  <a:srgbClr val="000000"/>
                </a:solidFill>
                <a:latin typeface="Roboto"/>
                <a:ea typeface="Roboto"/>
                <a:cs typeface="Roboto"/>
                <a:sym typeface="Roboto"/>
              </a:rPr>
              <a:t>What are the outcomes - tangible &amp; intangible. What are the deliverables and what changed when you delivered them.</a:t>
            </a:r>
          </a:p>
          <a:p>
            <a:pPr algn="l">
              <a:lnSpc>
                <a:spcPts val="2700"/>
              </a:lnSpc>
            </a:pPr>
            <a:endParaRPr lang="en-US" sz="1800" spc="44">
              <a:solidFill>
                <a:srgbClr val="000000"/>
              </a:solidFill>
              <a:latin typeface="Roboto"/>
              <a:ea typeface="Roboto"/>
              <a:cs typeface="Roboto"/>
              <a:sym typeface="Roboto"/>
            </a:endParaRPr>
          </a:p>
          <a:p>
            <a:pPr algn="l">
              <a:lnSpc>
                <a:spcPts val="2700"/>
              </a:lnSpc>
            </a:pPr>
            <a:endParaRPr lang="en-US" sz="1800" spc="44">
              <a:solidFill>
                <a:srgbClr val="000000"/>
              </a:solidFill>
              <a:latin typeface="Roboto"/>
              <a:ea typeface="Roboto"/>
              <a:cs typeface="Roboto"/>
              <a:sym typeface="Roboto"/>
            </a:endParaRPr>
          </a:p>
        </p:txBody>
      </p:sp>
      <p:grpSp>
        <p:nvGrpSpPr>
          <p:cNvPr id="7" name="Group 7"/>
          <p:cNvGrpSpPr/>
          <p:nvPr/>
        </p:nvGrpSpPr>
        <p:grpSpPr>
          <a:xfrm rot="-5400000">
            <a:off x="4154856" y="3922019"/>
            <a:ext cx="780717" cy="390359"/>
            <a:chOff x="0" y="0"/>
            <a:chExt cx="1016000" cy="508000"/>
          </a:xfrm>
        </p:grpSpPr>
        <p:sp>
          <p:nvSpPr>
            <p:cNvPr id="8" name="Freeform 8"/>
            <p:cNvSpPr/>
            <p:nvPr/>
          </p:nvSpPr>
          <p:spPr>
            <a:xfrm>
              <a:off x="0" y="49530"/>
              <a:ext cx="1016000" cy="408940"/>
            </a:xfrm>
            <a:custGeom>
              <a:avLst/>
              <a:gdLst/>
              <a:ahLst/>
              <a:cxnLst/>
              <a:rect l="l" t="t" r="r" b="b"/>
              <a:pathLst>
                <a:path w="1016000" h="408940">
                  <a:moveTo>
                    <a:pt x="810260" y="0"/>
                  </a:moveTo>
                  <a:cubicBezTo>
                    <a:pt x="709930" y="0"/>
                    <a:pt x="627380" y="72390"/>
                    <a:pt x="608330" y="166370"/>
                  </a:cubicBezTo>
                  <a:lnTo>
                    <a:pt x="0" y="166370"/>
                  </a:lnTo>
                  <a:lnTo>
                    <a:pt x="0" y="242570"/>
                  </a:lnTo>
                  <a:lnTo>
                    <a:pt x="609600" y="242570"/>
                  </a:lnTo>
                  <a:cubicBezTo>
                    <a:pt x="627380" y="337820"/>
                    <a:pt x="711200" y="408940"/>
                    <a:pt x="811530" y="408940"/>
                  </a:cubicBezTo>
                  <a:cubicBezTo>
                    <a:pt x="924560" y="408940"/>
                    <a:pt x="1016000" y="317500"/>
                    <a:pt x="1016000" y="204470"/>
                  </a:cubicBezTo>
                  <a:cubicBezTo>
                    <a:pt x="1016000" y="91440"/>
                    <a:pt x="924560" y="0"/>
                    <a:pt x="810260" y="0"/>
                  </a:cubicBezTo>
                  <a:close/>
                </a:path>
              </a:pathLst>
            </a:custGeom>
            <a:solidFill>
              <a:srgbClr val="000000"/>
            </a:solidFill>
          </p:spPr>
          <p:txBody>
            <a:bodyPr/>
            <a:lstStyle/>
            <a:p>
              <a:endParaRPr lang="en-AU"/>
            </a:p>
          </p:txBody>
        </p:sp>
      </p:grpSp>
      <p:sp>
        <p:nvSpPr>
          <p:cNvPr id="9" name="TextBox 9"/>
          <p:cNvSpPr txBox="1"/>
          <p:nvPr/>
        </p:nvSpPr>
        <p:spPr>
          <a:xfrm>
            <a:off x="4350035" y="4920825"/>
            <a:ext cx="5729916" cy="448310"/>
          </a:xfrm>
          <a:prstGeom prst="rect">
            <a:avLst/>
          </a:prstGeom>
        </p:spPr>
        <p:txBody>
          <a:bodyPr lIns="0" tIns="0" rIns="0" bIns="0" rtlCol="0" anchor="t">
            <a:spAutoFit/>
          </a:bodyPr>
          <a:lstStyle/>
          <a:p>
            <a:pPr algn="l">
              <a:lnSpc>
                <a:spcPts val="3640"/>
              </a:lnSpc>
            </a:pPr>
            <a:r>
              <a:rPr lang="en-US" sz="2600" spc="130">
                <a:solidFill>
                  <a:srgbClr val="000000"/>
                </a:solidFill>
                <a:latin typeface="Roboto"/>
                <a:ea typeface="Roboto"/>
                <a:cs typeface="Roboto"/>
                <a:sym typeface="Roboto"/>
              </a:rPr>
              <a:t>EVALUATION &amp; DOCUMENTATION</a:t>
            </a:r>
          </a:p>
        </p:txBody>
      </p:sp>
      <p:sp>
        <p:nvSpPr>
          <p:cNvPr id="10" name="TextBox 10"/>
          <p:cNvSpPr txBox="1"/>
          <p:nvPr/>
        </p:nvSpPr>
        <p:spPr>
          <a:xfrm>
            <a:off x="4350035" y="5585033"/>
            <a:ext cx="5472937" cy="1026795"/>
          </a:xfrm>
          <a:prstGeom prst="rect">
            <a:avLst/>
          </a:prstGeom>
        </p:spPr>
        <p:txBody>
          <a:bodyPr lIns="0" tIns="0" rIns="0" bIns="0" rtlCol="0" anchor="t">
            <a:spAutoFit/>
          </a:bodyPr>
          <a:lstStyle/>
          <a:p>
            <a:pPr algn="l">
              <a:lnSpc>
                <a:spcPts val="2700"/>
              </a:lnSpc>
            </a:pPr>
            <a:r>
              <a:rPr lang="en-US" sz="1800" spc="44">
                <a:solidFill>
                  <a:srgbClr val="000000"/>
                </a:solidFill>
                <a:latin typeface="Roboto"/>
                <a:ea typeface="Roboto"/>
                <a:cs typeface="Roboto"/>
                <a:sym typeface="Roboto"/>
              </a:rPr>
              <a:t>What does success look like? How will you know? How will you tell the story? Data both qualitative &amp; quantitively, documentation and feedback.</a:t>
            </a:r>
          </a:p>
        </p:txBody>
      </p:sp>
      <p:grpSp>
        <p:nvGrpSpPr>
          <p:cNvPr id="11" name="Group 11"/>
          <p:cNvGrpSpPr/>
          <p:nvPr/>
        </p:nvGrpSpPr>
        <p:grpSpPr>
          <a:xfrm rot="-5400000">
            <a:off x="10797525" y="3922019"/>
            <a:ext cx="780717" cy="390359"/>
            <a:chOff x="0" y="0"/>
            <a:chExt cx="1016000" cy="508000"/>
          </a:xfrm>
        </p:grpSpPr>
        <p:sp>
          <p:nvSpPr>
            <p:cNvPr id="12" name="Freeform 12"/>
            <p:cNvSpPr/>
            <p:nvPr/>
          </p:nvSpPr>
          <p:spPr>
            <a:xfrm>
              <a:off x="0" y="49530"/>
              <a:ext cx="1016000" cy="408940"/>
            </a:xfrm>
            <a:custGeom>
              <a:avLst/>
              <a:gdLst/>
              <a:ahLst/>
              <a:cxnLst/>
              <a:rect l="l" t="t" r="r" b="b"/>
              <a:pathLst>
                <a:path w="1016000" h="408940">
                  <a:moveTo>
                    <a:pt x="810260" y="0"/>
                  </a:moveTo>
                  <a:cubicBezTo>
                    <a:pt x="709930" y="0"/>
                    <a:pt x="627380" y="72390"/>
                    <a:pt x="608330" y="166370"/>
                  </a:cubicBezTo>
                  <a:lnTo>
                    <a:pt x="0" y="166370"/>
                  </a:lnTo>
                  <a:lnTo>
                    <a:pt x="0" y="242570"/>
                  </a:lnTo>
                  <a:lnTo>
                    <a:pt x="609600" y="242570"/>
                  </a:lnTo>
                  <a:cubicBezTo>
                    <a:pt x="627380" y="337820"/>
                    <a:pt x="711200" y="408940"/>
                    <a:pt x="811530" y="408940"/>
                  </a:cubicBezTo>
                  <a:cubicBezTo>
                    <a:pt x="924560" y="408940"/>
                    <a:pt x="1016000" y="317500"/>
                    <a:pt x="1016000" y="204470"/>
                  </a:cubicBezTo>
                  <a:cubicBezTo>
                    <a:pt x="1016000" y="91440"/>
                    <a:pt x="924560" y="0"/>
                    <a:pt x="810260" y="0"/>
                  </a:cubicBezTo>
                  <a:close/>
                </a:path>
              </a:pathLst>
            </a:custGeom>
            <a:solidFill>
              <a:srgbClr val="000000"/>
            </a:solidFill>
          </p:spPr>
          <p:txBody>
            <a:bodyPr/>
            <a:lstStyle/>
            <a:p>
              <a:endParaRPr lang="en-AU"/>
            </a:p>
          </p:txBody>
        </p:sp>
      </p:grpSp>
      <p:sp>
        <p:nvSpPr>
          <p:cNvPr id="13" name="TextBox 13"/>
          <p:cNvSpPr txBox="1"/>
          <p:nvPr/>
        </p:nvSpPr>
        <p:spPr>
          <a:xfrm>
            <a:off x="10992705" y="4920825"/>
            <a:ext cx="2938910" cy="905510"/>
          </a:xfrm>
          <a:prstGeom prst="rect">
            <a:avLst/>
          </a:prstGeom>
        </p:spPr>
        <p:txBody>
          <a:bodyPr lIns="0" tIns="0" rIns="0" bIns="0" rtlCol="0" anchor="t">
            <a:spAutoFit/>
          </a:bodyPr>
          <a:lstStyle/>
          <a:p>
            <a:pPr algn="l">
              <a:lnSpc>
                <a:spcPts val="3640"/>
              </a:lnSpc>
            </a:pPr>
            <a:r>
              <a:rPr lang="en-US" sz="2600" spc="130">
                <a:solidFill>
                  <a:srgbClr val="000000"/>
                </a:solidFill>
                <a:latin typeface="Roboto"/>
                <a:ea typeface="Roboto"/>
                <a:cs typeface="Roboto"/>
                <a:sym typeface="Roboto"/>
              </a:rPr>
              <a:t>WORKING ON COUNTRY</a:t>
            </a:r>
          </a:p>
        </p:txBody>
      </p:sp>
      <p:grpSp>
        <p:nvGrpSpPr>
          <p:cNvPr id="14" name="Group 14"/>
          <p:cNvGrpSpPr/>
          <p:nvPr/>
        </p:nvGrpSpPr>
        <p:grpSpPr>
          <a:xfrm rot="-5400000">
            <a:off x="14118860" y="3922019"/>
            <a:ext cx="780717" cy="390359"/>
            <a:chOff x="0" y="0"/>
            <a:chExt cx="1016000" cy="508000"/>
          </a:xfrm>
        </p:grpSpPr>
        <p:sp>
          <p:nvSpPr>
            <p:cNvPr id="15" name="Freeform 15"/>
            <p:cNvSpPr/>
            <p:nvPr/>
          </p:nvSpPr>
          <p:spPr>
            <a:xfrm>
              <a:off x="0" y="49530"/>
              <a:ext cx="1016000" cy="408940"/>
            </a:xfrm>
            <a:custGeom>
              <a:avLst/>
              <a:gdLst/>
              <a:ahLst/>
              <a:cxnLst/>
              <a:rect l="l" t="t" r="r" b="b"/>
              <a:pathLst>
                <a:path w="1016000" h="408940">
                  <a:moveTo>
                    <a:pt x="810260" y="0"/>
                  </a:moveTo>
                  <a:cubicBezTo>
                    <a:pt x="709930" y="0"/>
                    <a:pt x="627380" y="72390"/>
                    <a:pt x="608330" y="166370"/>
                  </a:cubicBezTo>
                  <a:lnTo>
                    <a:pt x="0" y="166370"/>
                  </a:lnTo>
                  <a:lnTo>
                    <a:pt x="0" y="242570"/>
                  </a:lnTo>
                  <a:lnTo>
                    <a:pt x="609600" y="242570"/>
                  </a:lnTo>
                  <a:cubicBezTo>
                    <a:pt x="627380" y="337820"/>
                    <a:pt x="711200" y="408940"/>
                    <a:pt x="811530" y="408940"/>
                  </a:cubicBezTo>
                  <a:cubicBezTo>
                    <a:pt x="924560" y="408940"/>
                    <a:pt x="1016000" y="317500"/>
                    <a:pt x="1016000" y="204470"/>
                  </a:cubicBezTo>
                  <a:cubicBezTo>
                    <a:pt x="1016000" y="91440"/>
                    <a:pt x="924560" y="0"/>
                    <a:pt x="810260" y="0"/>
                  </a:cubicBezTo>
                  <a:close/>
                </a:path>
              </a:pathLst>
            </a:custGeom>
            <a:solidFill>
              <a:srgbClr val="000000"/>
            </a:solidFill>
          </p:spPr>
          <p:txBody>
            <a:bodyPr/>
            <a:lstStyle/>
            <a:p>
              <a:endParaRPr lang="en-AU"/>
            </a:p>
          </p:txBody>
        </p:sp>
      </p:grpSp>
      <p:sp>
        <p:nvSpPr>
          <p:cNvPr id="16" name="TextBox 16"/>
          <p:cNvSpPr txBox="1"/>
          <p:nvPr/>
        </p:nvSpPr>
        <p:spPr>
          <a:xfrm>
            <a:off x="14314040" y="4920825"/>
            <a:ext cx="2938910" cy="448310"/>
          </a:xfrm>
          <a:prstGeom prst="rect">
            <a:avLst/>
          </a:prstGeom>
        </p:spPr>
        <p:txBody>
          <a:bodyPr lIns="0" tIns="0" rIns="0" bIns="0" rtlCol="0" anchor="t">
            <a:spAutoFit/>
          </a:bodyPr>
          <a:lstStyle/>
          <a:p>
            <a:pPr algn="l">
              <a:lnSpc>
                <a:spcPts val="3640"/>
              </a:lnSpc>
            </a:pPr>
            <a:r>
              <a:rPr lang="en-US" sz="2600" spc="130">
                <a:solidFill>
                  <a:srgbClr val="000000"/>
                </a:solidFill>
                <a:latin typeface="Roboto"/>
                <a:ea typeface="Roboto"/>
                <a:cs typeface="Roboto"/>
                <a:sym typeface="Roboto"/>
              </a:rPr>
              <a:t>SUPPORT</a:t>
            </a:r>
          </a:p>
        </p:txBody>
      </p:sp>
      <p:sp>
        <p:nvSpPr>
          <p:cNvPr id="17" name="TextBox 17"/>
          <p:cNvSpPr txBox="1"/>
          <p:nvPr/>
        </p:nvSpPr>
        <p:spPr>
          <a:xfrm>
            <a:off x="14314040" y="5585033"/>
            <a:ext cx="2945260" cy="3427095"/>
          </a:xfrm>
          <a:prstGeom prst="rect">
            <a:avLst/>
          </a:prstGeom>
        </p:spPr>
        <p:txBody>
          <a:bodyPr lIns="0" tIns="0" rIns="0" bIns="0" rtlCol="0" anchor="t">
            <a:spAutoFit/>
          </a:bodyPr>
          <a:lstStyle/>
          <a:p>
            <a:pPr algn="l">
              <a:lnSpc>
                <a:spcPts val="2700"/>
              </a:lnSpc>
            </a:pPr>
            <a:r>
              <a:rPr lang="en-US" sz="1800" spc="44">
                <a:solidFill>
                  <a:srgbClr val="000000"/>
                </a:solidFill>
                <a:latin typeface="Roboto"/>
                <a:ea typeface="Roboto"/>
                <a:cs typeface="Roboto"/>
                <a:sym typeface="Roboto"/>
              </a:rPr>
              <a:t>How can you demonstrate your unique skills &amp; experience? What evidence is there to support your proposal? Who actively supports your project?</a:t>
            </a:r>
          </a:p>
          <a:p>
            <a:pPr algn="l">
              <a:lnSpc>
                <a:spcPts val="2700"/>
              </a:lnSpc>
            </a:pPr>
            <a:r>
              <a:rPr lang="en-US" sz="1800" spc="44">
                <a:solidFill>
                  <a:srgbClr val="000000"/>
                </a:solidFill>
                <a:latin typeface="Roboto"/>
                <a:ea typeface="Roboto"/>
                <a:cs typeface="Roboto"/>
                <a:sym typeface="Roboto"/>
              </a:rPr>
              <a:t>How can you present this material in a powerful and professional way?</a:t>
            </a:r>
          </a:p>
          <a:p>
            <a:pPr algn="l">
              <a:lnSpc>
                <a:spcPts val="2700"/>
              </a:lnSpc>
            </a:pPr>
            <a:endParaRPr lang="en-US" sz="1800" spc="44">
              <a:solidFill>
                <a:srgbClr val="000000"/>
              </a:solidFill>
              <a:latin typeface="Roboto"/>
              <a:ea typeface="Roboto"/>
              <a:cs typeface="Roboto"/>
              <a:sym typeface="Roboto"/>
            </a:endParaRPr>
          </a:p>
        </p:txBody>
      </p:sp>
      <p:sp>
        <p:nvSpPr>
          <p:cNvPr id="18" name="AutoShape 18"/>
          <p:cNvSpPr/>
          <p:nvPr/>
        </p:nvSpPr>
        <p:spPr>
          <a:xfrm>
            <a:off x="10767060" y="9224962"/>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19" name="AutoShape 19"/>
          <p:cNvSpPr/>
          <p:nvPr/>
        </p:nvSpPr>
        <p:spPr>
          <a:xfrm>
            <a:off x="1028700" y="1042988"/>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20" name="TextBox 20"/>
          <p:cNvSpPr txBox="1"/>
          <p:nvPr/>
        </p:nvSpPr>
        <p:spPr>
          <a:xfrm>
            <a:off x="10992705" y="5585033"/>
            <a:ext cx="2945260" cy="2398395"/>
          </a:xfrm>
          <a:prstGeom prst="rect">
            <a:avLst/>
          </a:prstGeom>
        </p:spPr>
        <p:txBody>
          <a:bodyPr lIns="0" tIns="0" rIns="0" bIns="0" rtlCol="0" anchor="t">
            <a:spAutoFit/>
          </a:bodyPr>
          <a:lstStyle/>
          <a:p>
            <a:pPr algn="l">
              <a:lnSpc>
                <a:spcPts val="2700"/>
              </a:lnSpc>
            </a:pPr>
            <a:endParaRPr/>
          </a:p>
          <a:p>
            <a:pPr algn="l">
              <a:lnSpc>
                <a:spcPts val="2700"/>
              </a:lnSpc>
            </a:pPr>
            <a:r>
              <a:rPr lang="en-US" sz="1800" spc="44">
                <a:solidFill>
                  <a:srgbClr val="000000"/>
                </a:solidFill>
                <a:latin typeface="Roboto"/>
                <a:ea typeface="Roboto"/>
                <a:cs typeface="Roboto"/>
                <a:sym typeface="Roboto"/>
              </a:rPr>
              <a:t>Have you considered how to acknowledge country and First Nations people?</a:t>
            </a:r>
          </a:p>
          <a:p>
            <a:pPr algn="l">
              <a:lnSpc>
                <a:spcPts val="2700"/>
              </a:lnSpc>
            </a:pPr>
            <a:r>
              <a:rPr lang="en-US" sz="1800" spc="44">
                <a:solidFill>
                  <a:srgbClr val="000000"/>
                </a:solidFill>
                <a:latin typeface="Roboto"/>
                <a:ea typeface="Roboto"/>
                <a:cs typeface="Roboto"/>
                <a:sym typeface="Roboto"/>
              </a:rPr>
              <a:t>Is First Nations engagement a part of your project?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938345" y="971550"/>
            <a:ext cx="9320955" cy="1577340"/>
          </a:xfrm>
          <a:prstGeom prst="rect">
            <a:avLst/>
          </a:prstGeom>
        </p:spPr>
        <p:txBody>
          <a:bodyPr lIns="0" tIns="0" rIns="0" bIns="0" rtlCol="0" anchor="t">
            <a:spAutoFit/>
          </a:bodyPr>
          <a:lstStyle/>
          <a:p>
            <a:pPr algn="r">
              <a:lnSpc>
                <a:spcPts val="6240"/>
              </a:lnSpc>
            </a:pPr>
            <a:r>
              <a:rPr lang="en-US" sz="4800" b="1" spc="1440">
                <a:solidFill>
                  <a:srgbClr val="000000"/>
                </a:solidFill>
                <a:latin typeface="Roboto Bold"/>
                <a:ea typeface="Roboto Bold"/>
                <a:cs typeface="Roboto Bold"/>
                <a:sym typeface="Roboto Bold"/>
              </a:rPr>
              <a:t>PROJECT DESCRIPTION</a:t>
            </a:r>
          </a:p>
        </p:txBody>
      </p:sp>
      <p:sp>
        <p:nvSpPr>
          <p:cNvPr id="3" name="TextBox 3"/>
          <p:cNvSpPr txBox="1"/>
          <p:nvPr/>
        </p:nvSpPr>
        <p:spPr>
          <a:xfrm>
            <a:off x="7401613" y="3028474"/>
            <a:ext cx="9857687" cy="3194685"/>
          </a:xfrm>
          <a:prstGeom prst="rect">
            <a:avLst/>
          </a:prstGeom>
        </p:spPr>
        <p:txBody>
          <a:bodyPr lIns="0" tIns="0" rIns="0" bIns="0" rtlCol="0" anchor="t">
            <a:spAutoFit/>
          </a:bodyPr>
          <a:lstStyle/>
          <a:p>
            <a:pPr algn="r">
              <a:lnSpc>
                <a:spcPts val="3600"/>
              </a:lnSpc>
            </a:pPr>
            <a:r>
              <a:rPr lang="en-US" sz="2400" spc="60">
                <a:solidFill>
                  <a:srgbClr val="000000"/>
                </a:solidFill>
                <a:latin typeface="Roboto"/>
                <a:ea typeface="Roboto"/>
                <a:cs typeface="Roboto"/>
                <a:sym typeface="Roboto"/>
              </a:rPr>
              <a:t>The Long and the Short – 200 - 300 Words &amp; 50 words.</a:t>
            </a:r>
          </a:p>
          <a:p>
            <a:pPr algn="r">
              <a:lnSpc>
                <a:spcPts val="3600"/>
              </a:lnSpc>
            </a:pPr>
            <a:r>
              <a:rPr lang="en-US" sz="2400" spc="60">
                <a:solidFill>
                  <a:srgbClr val="000000"/>
                </a:solidFill>
                <a:latin typeface="Roboto"/>
                <a:ea typeface="Roboto"/>
                <a:cs typeface="Roboto"/>
                <a:sym typeface="Roboto"/>
              </a:rPr>
              <a:t>Bring together the key information you have gathered in a clear, concise and poetic way. Tell us what, who, when, where in the long and summarise for the short.</a:t>
            </a:r>
          </a:p>
          <a:p>
            <a:pPr algn="r">
              <a:lnSpc>
                <a:spcPts val="3600"/>
              </a:lnSpc>
            </a:pPr>
            <a:endParaRPr lang="en-US" sz="2400" spc="60">
              <a:solidFill>
                <a:srgbClr val="000000"/>
              </a:solidFill>
              <a:latin typeface="Roboto"/>
              <a:ea typeface="Roboto"/>
              <a:cs typeface="Roboto"/>
              <a:sym typeface="Roboto"/>
            </a:endParaRPr>
          </a:p>
          <a:p>
            <a:pPr algn="r">
              <a:lnSpc>
                <a:spcPts val="3600"/>
              </a:lnSpc>
            </a:pPr>
            <a:r>
              <a:rPr lang="en-US" sz="2400" spc="60">
                <a:solidFill>
                  <a:srgbClr val="000000"/>
                </a:solidFill>
                <a:latin typeface="Roboto"/>
                <a:ea typeface="Roboto"/>
                <a:cs typeface="Roboto"/>
                <a:sym typeface="Roboto"/>
              </a:rPr>
              <a:t>Be a little creative but not over the top. Keep it simple. Use short sentences. Avoid jargon and repetition and edit, edit, edit.</a:t>
            </a:r>
          </a:p>
        </p:txBody>
      </p:sp>
      <p:sp>
        <p:nvSpPr>
          <p:cNvPr id="4" name="AutoShape 4"/>
          <p:cNvSpPr/>
          <p:nvPr/>
        </p:nvSpPr>
        <p:spPr>
          <a:xfrm>
            <a:off x="1028700" y="1042988"/>
            <a:ext cx="6492240" cy="0"/>
          </a:xfrm>
          <a:prstGeom prst="line">
            <a:avLst/>
          </a:prstGeom>
          <a:ln w="19050" cap="flat">
            <a:solidFill>
              <a:srgbClr val="000000"/>
            </a:solidFill>
            <a:prstDash val="solid"/>
            <a:headEnd type="none" w="sm" len="sm"/>
            <a:tailEnd type="none" w="sm" len="sm"/>
          </a:ln>
        </p:spPr>
        <p:txBody>
          <a:bodyPr/>
          <a:lstStyle/>
          <a:p>
            <a:endParaRPr lang="en-AU"/>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712178" y="971550"/>
            <a:ext cx="10547122" cy="1577340"/>
          </a:xfrm>
          <a:prstGeom prst="rect">
            <a:avLst/>
          </a:prstGeom>
        </p:spPr>
        <p:txBody>
          <a:bodyPr lIns="0" tIns="0" rIns="0" bIns="0" rtlCol="0" anchor="t">
            <a:spAutoFit/>
          </a:bodyPr>
          <a:lstStyle/>
          <a:p>
            <a:pPr algn="r">
              <a:lnSpc>
                <a:spcPts val="6240"/>
              </a:lnSpc>
            </a:pPr>
            <a:r>
              <a:rPr lang="en-US" sz="4800" b="1" spc="1440">
                <a:solidFill>
                  <a:srgbClr val="000000"/>
                </a:solidFill>
                <a:latin typeface="Roboto Bold"/>
                <a:ea typeface="Roboto Bold"/>
                <a:cs typeface="Roboto Bold"/>
                <a:sym typeface="Roboto Bold"/>
              </a:rPr>
              <a:t>ACTIVITY 1</a:t>
            </a:r>
          </a:p>
          <a:p>
            <a:pPr algn="r">
              <a:lnSpc>
                <a:spcPts val="6240"/>
              </a:lnSpc>
            </a:pPr>
            <a:r>
              <a:rPr lang="en-US" sz="4800" b="1" spc="1440">
                <a:solidFill>
                  <a:srgbClr val="000000"/>
                </a:solidFill>
                <a:latin typeface="Roboto Bold"/>
                <a:ea typeface="Roboto Bold"/>
                <a:cs typeface="Roboto Bold"/>
                <a:sym typeface="Roboto Bold"/>
              </a:rPr>
              <a:t>PROJECT DESCRIPTION</a:t>
            </a:r>
          </a:p>
        </p:txBody>
      </p:sp>
      <p:sp>
        <p:nvSpPr>
          <p:cNvPr id="3" name="AutoShape 3"/>
          <p:cNvSpPr/>
          <p:nvPr/>
        </p:nvSpPr>
        <p:spPr>
          <a:xfrm>
            <a:off x="1028700" y="1042988"/>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4" name="TextBox 4"/>
          <p:cNvSpPr txBox="1"/>
          <p:nvPr/>
        </p:nvSpPr>
        <p:spPr>
          <a:xfrm>
            <a:off x="1366324" y="1343630"/>
            <a:ext cx="15581560" cy="9024032"/>
          </a:xfrm>
          <a:prstGeom prst="rect">
            <a:avLst/>
          </a:prstGeom>
        </p:spPr>
        <p:txBody>
          <a:bodyPr lIns="0" tIns="0" rIns="0" bIns="0" rtlCol="0" anchor="t">
            <a:spAutoFit/>
          </a:bodyPr>
          <a:lstStyle/>
          <a:p>
            <a:pPr algn="just">
              <a:lnSpc>
                <a:spcPts val="3235"/>
              </a:lnSpc>
            </a:pPr>
            <a:r>
              <a:rPr lang="en-US" sz="2156" i="1" spc="53">
                <a:solidFill>
                  <a:srgbClr val="000000"/>
                </a:solidFill>
                <a:latin typeface="Roboto Italics"/>
                <a:ea typeface="Roboto Italics"/>
                <a:cs typeface="Roboto Italics"/>
                <a:sym typeface="Roboto Italics"/>
              </a:rPr>
              <a:t>Example 1</a:t>
            </a:r>
          </a:p>
          <a:p>
            <a:pPr algn="just">
              <a:lnSpc>
                <a:spcPts val="3235"/>
              </a:lnSpc>
            </a:pPr>
            <a:endParaRPr lang="en-US" sz="2156" i="1" spc="53">
              <a:solidFill>
                <a:srgbClr val="000000"/>
              </a:solidFill>
              <a:latin typeface="Roboto Italics"/>
              <a:ea typeface="Roboto Italics"/>
              <a:cs typeface="Roboto Italics"/>
              <a:sym typeface="Roboto Italics"/>
            </a:endParaRPr>
          </a:p>
          <a:p>
            <a:pPr algn="just">
              <a:lnSpc>
                <a:spcPts val="3235"/>
              </a:lnSpc>
            </a:pPr>
            <a:r>
              <a:rPr lang="en-US" sz="2156" spc="53">
                <a:solidFill>
                  <a:srgbClr val="000000"/>
                </a:solidFill>
                <a:latin typeface="Roboto"/>
                <a:ea typeface="Roboto"/>
                <a:cs typeface="Roboto"/>
                <a:sym typeface="Roboto"/>
              </a:rPr>
              <a:t>Project Title: Trace / Untrace</a:t>
            </a:r>
          </a:p>
          <a:p>
            <a:pPr algn="just">
              <a:lnSpc>
                <a:spcPts val="3235"/>
              </a:lnSpc>
            </a:pPr>
            <a:endParaRPr lang="en-US" sz="2156" spc="53">
              <a:solidFill>
                <a:srgbClr val="000000"/>
              </a:solidFill>
              <a:latin typeface="Roboto"/>
              <a:ea typeface="Roboto"/>
              <a:cs typeface="Roboto"/>
              <a:sym typeface="Roboto"/>
            </a:endParaRPr>
          </a:p>
          <a:p>
            <a:pPr algn="just">
              <a:lnSpc>
                <a:spcPts val="3235"/>
              </a:lnSpc>
            </a:pPr>
            <a:r>
              <a:rPr lang="en-US" sz="2156" spc="53">
                <a:solidFill>
                  <a:srgbClr val="000000"/>
                </a:solidFill>
                <a:latin typeface="Roboto"/>
                <a:ea typeface="Roboto"/>
                <a:cs typeface="Roboto"/>
                <a:sym typeface="Roboto"/>
              </a:rPr>
              <a:t>Trace / Untrace is a new 20‑minute contemporary dance solo exploring how personal histories are carried in the body. The work investigates gestures we inherit, discard, or reclaim, drawing on interviews I have conducted with three women from migrant backgrounds. This application seeks funding for Stage 1: Creative Development only, totalling $15,000.</a:t>
            </a:r>
          </a:p>
          <a:p>
            <a:pPr algn="just">
              <a:lnSpc>
                <a:spcPts val="3235"/>
              </a:lnSpc>
            </a:pPr>
            <a:endParaRPr lang="en-US" sz="2156" spc="53">
              <a:solidFill>
                <a:srgbClr val="000000"/>
              </a:solidFill>
              <a:latin typeface="Roboto"/>
              <a:ea typeface="Roboto"/>
              <a:cs typeface="Roboto"/>
              <a:sym typeface="Roboto"/>
            </a:endParaRPr>
          </a:p>
          <a:p>
            <a:pPr algn="just">
              <a:lnSpc>
                <a:spcPts val="3235"/>
              </a:lnSpc>
            </a:pPr>
            <a:r>
              <a:rPr lang="en-US" sz="2156" spc="53">
                <a:solidFill>
                  <a:srgbClr val="000000"/>
                </a:solidFill>
                <a:latin typeface="Roboto"/>
                <a:ea typeface="Roboto"/>
                <a:cs typeface="Roboto"/>
                <a:sym typeface="Roboto"/>
              </a:rPr>
              <a:t>Stage 1 will run for a two‑week studio residency at Flow Studios with an experienced dramaturg and sound designer. During this stage, I will generate movement vocabulary, test improvisation frameworks, and establish the sonic world of the piece. The outcome will be a studio showing for invited peers, with documented feedback to guide next steps.</a:t>
            </a:r>
          </a:p>
          <a:p>
            <a:pPr algn="just">
              <a:lnSpc>
                <a:spcPts val="3235"/>
              </a:lnSpc>
            </a:pPr>
            <a:endParaRPr lang="en-US" sz="2156" spc="53">
              <a:solidFill>
                <a:srgbClr val="000000"/>
              </a:solidFill>
              <a:latin typeface="Roboto"/>
              <a:ea typeface="Roboto"/>
              <a:cs typeface="Roboto"/>
              <a:sym typeface="Roboto"/>
            </a:endParaRPr>
          </a:p>
          <a:p>
            <a:pPr algn="just">
              <a:lnSpc>
                <a:spcPts val="3235"/>
              </a:lnSpc>
            </a:pPr>
            <a:r>
              <a:rPr lang="en-US" sz="2156" spc="53">
                <a:solidFill>
                  <a:srgbClr val="000000"/>
                </a:solidFill>
                <a:latin typeface="Roboto"/>
                <a:ea typeface="Roboto"/>
                <a:cs typeface="Roboto"/>
                <a:sym typeface="Roboto"/>
              </a:rPr>
              <a:t>The project strengthens my artistic practice by allowing focused time to work with collaborators I cannot normally afford. It also responds to a growing audience appetite for intimate, narrative-driven dance work. While this application does not seek presentation funds, Stage 1 will position the work for future investment by providing a clear creative foundation, draft footage, and a dramaturgical map.</a:t>
            </a:r>
          </a:p>
          <a:p>
            <a:pPr algn="just">
              <a:lnSpc>
                <a:spcPts val="3235"/>
              </a:lnSpc>
            </a:pPr>
            <a:endParaRPr lang="en-US" sz="2156" spc="53">
              <a:solidFill>
                <a:srgbClr val="000000"/>
              </a:solidFill>
              <a:latin typeface="Roboto"/>
              <a:ea typeface="Roboto"/>
              <a:cs typeface="Roboto"/>
              <a:sym typeface="Roboto"/>
            </a:endParaRPr>
          </a:p>
          <a:p>
            <a:pPr algn="just">
              <a:lnSpc>
                <a:spcPts val="3235"/>
              </a:lnSpc>
            </a:pPr>
            <a:r>
              <a:rPr lang="en-US" sz="2156" spc="53">
                <a:solidFill>
                  <a:srgbClr val="000000"/>
                </a:solidFill>
                <a:latin typeface="Roboto"/>
                <a:ea typeface="Roboto"/>
                <a:cs typeface="Roboto"/>
                <a:sym typeface="Roboto"/>
              </a:rPr>
              <a:t>The requested $15,000 covers artist fees (in line with NAVA standards), studio hire, dramaturgy, sound design, and documentation. This development will ensure the project is artistically rigorous, ethically grounded, and viable for later presentation in 2026–27.</a:t>
            </a:r>
          </a:p>
          <a:p>
            <a:pPr algn="just">
              <a:lnSpc>
                <a:spcPts val="3235"/>
              </a:lnSpc>
            </a:pPr>
            <a:endParaRPr lang="en-US" sz="2156" spc="53">
              <a:solidFill>
                <a:srgbClr val="000000"/>
              </a:solidFill>
              <a:latin typeface="Roboto"/>
              <a:ea typeface="Roboto"/>
              <a:cs typeface="Roboto"/>
              <a:sym typeface="Roboto"/>
            </a:endParaRPr>
          </a:p>
          <a:p>
            <a:pPr algn="just">
              <a:lnSpc>
                <a:spcPts val="3235"/>
              </a:lnSpc>
            </a:pPr>
            <a:endParaRPr lang="en-US" sz="2156" spc="53">
              <a:solidFill>
                <a:srgbClr val="000000"/>
              </a:solidFill>
              <a:latin typeface="Roboto"/>
              <a:ea typeface="Roboto"/>
              <a:cs typeface="Roboto"/>
              <a:sym typeface="Roboto"/>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712178" y="971550"/>
            <a:ext cx="10547122" cy="1577340"/>
          </a:xfrm>
          <a:prstGeom prst="rect">
            <a:avLst/>
          </a:prstGeom>
        </p:spPr>
        <p:txBody>
          <a:bodyPr lIns="0" tIns="0" rIns="0" bIns="0" rtlCol="0" anchor="t">
            <a:spAutoFit/>
          </a:bodyPr>
          <a:lstStyle/>
          <a:p>
            <a:pPr algn="r">
              <a:lnSpc>
                <a:spcPts val="6240"/>
              </a:lnSpc>
            </a:pPr>
            <a:r>
              <a:rPr lang="en-US" sz="4800" b="1" spc="1440">
                <a:solidFill>
                  <a:srgbClr val="000000"/>
                </a:solidFill>
                <a:latin typeface="Roboto Bold"/>
                <a:ea typeface="Roboto Bold"/>
                <a:cs typeface="Roboto Bold"/>
                <a:sym typeface="Roboto Bold"/>
              </a:rPr>
              <a:t>ACTIVITY 1</a:t>
            </a:r>
          </a:p>
          <a:p>
            <a:pPr algn="r">
              <a:lnSpc>
                <a:spcPts val="6240"/>
              </a:lnSpc>
            </a:pPr>
            <a:r>
              <a:rPr lang="en-US" sz="4800" b="1" spc="1440">
                <a:solidFill>
                  <a:srgbClr val="000000"/>
                </a:solidFill>
                <a:latin typeface="Roboto Bold"/>
                <a:ea typeface="Roboto Bold"/>
                <a:cs typeface="Roboto Bold"/>
                <a:sym typeface="Roboto Bold"/>
              </a:rPr>
              <a:t>PROJECT DESCRIPTION</a:t>
            </a:r>
          </a:p>
        </p:txBody>
      </p:sp>
      <p:sp>
        <p:nvSpPr>
          <p:cNvPr id="3" name="AutoShape 3"/>
          <p:cNvSpPr/>
          <p:nvPr/>
        </p:nvSpPr>
        <p:spPr>
          <a:xfrm>
            <a:off x="1028700" y="1042988"/>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4" name="TextBox 4"/>
          <p:cNvSpPr txBox="1"/>
          <p:nvPr/>
        </p:nvSpPr>
        <p:spPr>
          <a:xfrm>
            <a:off x="1353220" y="1976908"/>
            <a:ext cx="15581560" cy="9434920"/>
          </a:xfrm>
          <a:prstGeom prst="rect">
            <a:avLst/>
          </a:prstGeom>
        </p:spPr>
        <p:txBody>
          <a:bodyPr lIns="0" tIns="0" rIns="0" bIns="0" rtlCol="0" anchor="t">
            <a:spAutoFit/>
          </a:bodyPr>
          <a:lstStyle/>
          <a:p>
            <a:pPr algn="just">
              <a:lnSpc>
                <a:spcPts val="3235"/>
              </a:lnSpc>
            </a:pPr>
            <a:r>
              <a:rPr lang="en-US" sz="2156" i="1" spc="53">
                <a:solidFill>
                  <a:srgbClr val="000000"/>
                </a:solidFill>
                <a:latin typeface="Roboto Italics"/>
                <a:ea typeface="Roboto Italics"/>
                <a:cs typeface="Roboto Italics"/>
                <a:sym typeface="Roboto Italics"/>
              </a:rPr>
              <a:t>Example 2</a:t>
            </a:r>
          </a:p>
          <a:p>
            <a:pPr algn="just">
              <a:lnSpc>
                <a:spcPts val="3235"/>
              </a:lnSpc>
            </a:pPr>
            <a:endParaRPr lang="en-US" sz="2156" i="1" spc="53">
              <a:solidFill>
                <a:srgbClr val="000000"/>
              </a:solidFill>
              <a:latin typeface="Roboto Italics"/>
              <a:ea typeface="Roboto Italics"/>
              <a:cs typeface="Roboto Italics"/>
              <a:sym typeface="Roboto Italics"/>
            </a:endParaRPr>
          </a:p>
          <a:p>
            <a:pPr algn="just">
              <a:lnSpc>
                <a:spcPts val="3235"/>
              </a:lnSpc>
            </a:pPr>
            <a:r>
              <a:rPr lang="en-US" sz="2156" spc="53">
                <a:solidFill>
                  <a:srgbClr val="000000"/>
                </a:solidFill>
                <a:latin typeface="Roboto"/>
                <a:ea typeface="Roboto"/>
                <a:cs typeface="Roboto"/>
                <a:sym typeface="Roboto"/>
              </a:rPr>
              <a:t>For the past few years, my artistic practice has centred on understanding how personal and cultural memories shape movement. I have been developing my choreographic voice through various workshops and mentorships, and this project is another step in that journey. My recent interests include improvisation methods, gesture research, and the interplay between spoken text and dance, all of which I hope to explore further.</a:t>
            </a:r>
          </a:p>
          <a:p>
            <a:pPr algn="just">
              <a:lnSpc>
                <a:spcPts val="3235"/>
              </a:lnSpc>
            </a:pPr>
            <a:endParaRPr lang="en-US" sz="2156" spc="53">
              <a:solidFill>
                <a:srgbClr val="000000"/>
              </a:solidFill>
              <a:latin typeface="Roboto"/>
              <a:ea typeface="Roboto"/>
              <a:cs typeface="Roboto"/>
              <a:sym typeface="Roboto"/>
            </a:endParaRPr>
          </a:p>
          <a:p>
            <a:pPr algn="just">
              <a:lnSpc>
                <a:spcPts val="3235"/>
              </a:lnSpc>
            </a:pPr>
            <a:r>
              <a:rPr lang="en-US" sz="2156" spc="53">
                <a:solidFill>
                  <a:srgbClr val="000000"/>
                </a:solidFill>
                <a:latin typeface="Roboto"/>
                <a:ea typeface="Roboto"/>
                <a:cs typeface="Roboto"/>
                <a:sym typeface="Roboto"/>
              </a:rPr>
              <a:t>As an emerging dance artist, I’m at a point where I want to consolidate what I’ve learned and deepen my skills. I’ve recently completed a residency that expanded my confidence working solo, and I feel ready to take on a new challenge that draws on my growth. I’m also eager to collaborate more with sound artists, as I feel this is an area where my practice can evolve.</a:t>
            </a:r>
          </a:p>
          <a:p>
            <a:pPr algn="just">
              <a:lnSpc>
                <a:spcPts val="3235"/>
              </a:lnSpc>
            </a:pPr>
            <a:endParaRPr lang="en-US" sz="2156" spc="53">
              <a:solidFill>
                <a:srgbClr val="000000"/>
              </a:solidFill>
              <a:latin typeface="Roboto"/>
              <a:ea typeface="Roboto"/>
              <a:cs typeface="Roboto"/>
              <a:sym typeface="Roboto"/>
            </a:endParaRPr>
          </a:p>
          <a:p>
            <a:pPr algn="just">
              <a:lnSpc>
                <a:spcPts val="3235"/>
              </a:lnSpc>
            </a:pPr>
            <a:r>
              <a:rPr lang="en-US" sz="2156" spc="53">
                <a:solidFill>
                  <a:srgbClr val="000000"/>
                </a:solidFill>
                <a:latin typeface="Roboto"/>
                <a:ea typeface="Roboto"/>
                <a:cs typeface="Roboto"/>
                <a:sym typeface="Roboto"/>
              </a:rPr>
              <a:t>The project, Trace / Untrace, will loosely connect to my ongoing exploration of how the body stores memory. While I have some early ideas, the direction is still flexible. I intend to spend around two weeks in a studio experimenting with movement phrases, text, and sound. If possible, I’d like to show a small work-in-progress to peers.</a:t>
            </a:r>
          </a:p>
          <a:p>
            <a:pPr algn="just">
              <a:lnSpc>
                <a:spcPts val="3235"/>
              </a:lnSpc>
            </a:pPr>
            <a:endParaRPr lang="en-US" sz="2156" spc="53">
              <a:solidFill>
                <a:srgbClr val="000000"/>
              </a:solidFill>
              <a:latin typeface="Roboto"/>
              <a:ea typeface="Roboto"/>
              <a:cs typeface="Roboto"/>
              <a:sym typeface="Roboto"/>
            </a:endParaRPr>
          </a:p>
          <a:p>
            <a:pPr algn="just">
              <a:lnSpc>
                <a:spcPts val="3235"/>
              </a:lnSpc>
            </a:pPr>
            <a:r>
              <a:rPr lang="en-US" sz="2156" spc="53">
                <a:solidFill>
                  <a:srgbClr val="000000"/>
                </a:solidFill>
                <a:latin typeface="Roboto"/>
                <a:ea typeface="Roboto"/>
                <a:cs typeface="Roboto"/>
                <a:sym typeface="Roboto"/>
              </a:rPr>
              <a:t>The funding would help resource this next step in my development by supporting fees, studio hire, and some collaboration expenses. While I believe the project has potential, its form and outcomes will crystallise as I continue to refine my choreographic interests.</a:t>
            </a:r>
          </a:p>
          <a:p>
            <a:pPr algn="just">
              <a:lnSpc>
                <a:spcPts val="3235"/>
              </a:lnSpc>
            </a:pPr>
            <a:endParaRPr lang="en-US" sz="2156" spc="53">
              <a:solidFill>
                <a:srgbClr val="000000"/>
              </a:solidFill>
              <a:latin typeface="Roboto"/>
              <a:ea typeface="Roboto"/>
              <a:cs typeface="Roboto"/>
              <a:sym typeface="Roboto"/>
            </a:endParaRPr>
          </a:p>
          <a:p>
            <a:pPr algn="just">
              <a:lnSpc>
                <a:spcPts val="3235"/>
              </a:lnSpc>
            </a:pPr>
            <a:endParaRPr lang="en-US" sz="2156" spc="53">
              <a:solidFill>
                <a:srgbClr val="000000"/>
              </a:solidFill>
              <a:latin typeface="Roboto"/>
              <a:ea typeface="Roboto"/>
              <a:cs typeface="Roboto"/>
              <a:sym typeface="Roboto"/>
            </a:endParaRPr>
          </a:p>
          <a:p>
            <a:pPr algn="just">
              <a:lnSpc>
                <a:spcPts val="3235"/>
              </a:lnSpc>
            </a:pPr>
            <a:endParaRPr lang="en-US" sz="2156" spc="53">
              <a:solidFill>
                <a:srgbClr val="000000"/>
              </a:solidFill>
              <a:latin typeface="Roboto"/>
              <a:ea typeface="Roboto"/>
              <a:cs typeface="Roboto"/>
              <a:sym typeface="Roboto"/>
            </a:endParaRPr>
          </a:p>
          <a:p>
            <a:pPr algn="just">
              <a:lnSpc>
                <a:spcPts val="3235"/>
              </a:lnSpc>
            </a:pPr>
            <a:endParaRPr lang="en-US" sz="2156" spc="53">
              <a:solidFill>
                <a:srgbClr val="000000"/>
              </a:solidFill>
              <a:latin typeface="Roboto"/>
              <a:ea typeface="Roboto"/>
              <a:cs typeface="Roboto"/>
              <a:sym typeface="Roboto"/>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712178" y="971550"/>
            <a:ext cx="10547122" cy="1577340"/>
          </a:xfrm>
          <a:prstGeom prst="rect">
            <a:avLst/>
          </a:prstGeom>
        </p:spPr>
        <p:txBody>
          <a:bodyPr lIns="0" tIns="0" rIns="0" bIns="0" rtlCol="0" anchor="t">
            <a:spAutoFit/>
          </a:bodyPr>
          <a:lstStyle/>
          <a:p>
            <a:pPr algn="r">
              <a:lnSpc>
                <a:spcPts val="6240"/>
              </a:lnSpc>
            </a:pPr>
            <a:r>
              <a:rPr lang="en-US" sz="4800" b="1" spc="1440">
                <a:solidFill>
                  <a:srgbClr val="000000"/>
                </a:solidFill>
                <a:latin typeface="Roboto Bold"/>
                <a:ea typeface="Roboto Bold"/>
                <a:cs typeface="Roboto Bold"/>
                <a:sym typeface="Roboto Bold"/>
              </a:rPr>
              <a:t>ACTIVITY 1</a:t>
            </a:r>
          </a:p>
          <a:p>
            <a:pPr algn="r">
              <a:lnSpc>
                <a:spcPts val="6240"/>
              </a:lnSpc>
            </a:pPr>
            <a:r>
              <a:rPr lang="en-US" sz="4800" b="1" spc="1440">
                <a:solidFill>
                  <a:srgbClr val="000000"/>
                </a:solidFill>
                <a:latin typeface="Roboto Bold"/>
                <a:ea typeface="Roboto Bold"/>
                <a:cs typeface="Roboto Bold"/>
                <a:sym typeface="Roboto Bold"/>
              </a:rPr>
              <a:t>PROJECT DESCRIPTION</a:t>
            </a:r>
          </a:p>
        </p:txBody>
      </p:sp>
      <p:sp>
        <p:nvSpPr>
          <p:cNvPr id="3" name="AutoShape 3"/>
          <p:cNvSpPr/>
          <p:nvPr/>
        </p:nvSpPr>
        <p:spPr>
          <a:xfrm>
            <a:off x="1028700" y="1042988"/>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4" name="TextBox 4"/>
          <p:cNvSpPr txBox="1"/>
          <p:nvPr/>
        </p:nvSpPr>
        <p:spPr>
          <a:xfrm>
            <a:off x="1353220" y="3110484"/>
            <a:ext cx="15581560" cy="6147816"/>
          </a:xfrm>
          <a:prstGeom prst="rect">
            <a:avLst/>
          </a:prstGeom>
        </p:spPr>
        <p:txBody>
          <a:bodyPr lIns="0" tIns="0" rIns="0" bIns="0" rtlCol="0" anchor="t">
            <a:spAutoFit/>
          </a:bodyPr>
          <a:lstStyle/>
          <a:p>
            <a:pPr algn="just">
              <a:lnSpc>
                <a:spcPts val="3235"/>
              </a:lnSpc>
            </a:pPr>
            <a:r>
              <a:rPr lang="en-US" sz="2156" i="1" spc="53">
                <a:solidFill>
                  <a:srgbClr val="000000"/>
                </a:solidFill>
                <a:latin typeface="Roboto Italics"/>
                <a:ea typeface="Roboto Italics"/>
                <a:cs typeface="Roboto Italics"/>
                <a:sym typeface="Roboto Italics"/>
              </a:rPr>
              <a:t>Example 3</a:t>
            </a:r>
          </a:p>
          <a:p>
            <a:pPr algn="just">
              <a:lnSpc>
                <a:spcPts val="3235"/>
              </a:lnSpc>
            </a:pPr>
            <a:endParaRPr lang="en-US" sz="2156" i="1" spc="53">
              <a:solidFill>
                <a:srgbClr val="000000"/>
              </a:solidFill>
              <a:latin typeface="Roboto Italics"/>
              <a:ea typeface="Roboto Italics"/>
              <a:cs typeface="Roboto Italics"/>
              <a:sym typeface="Roboto Italics"/>
            </a:endParaRPr>
          </a:p>
          <a:p>
            <a:pPr algn="just">
              <a:lnSpc>
                <a:spcPts val="3235"/>
              </a:lnSpc>
            </a:pPr>
            <a:r>
              <a:rPr lang="en-US" sz="2156" spc="53">
                <a:solidFill>
                  <a:srgbClr val="000000"/>
                </a:solidFill>
                <a:latin typeface="Roboto"/>
                <a:ea typeface="Roboto"/>
                <a:cs typeface="Roboto"/>
                <a:sym typeface="Roboto"/>
              </a:rPr>
              <a:t>I have been thinking about this idea for a long time. I don’t have the concept fully worked out yet, but it will be about  identity. I know the project will develop once I’m in the studio - I just need money so I can book some space and pay myself and maybe get a musician involved .</a:t>
            </a:r>
          </a:p>
          <a:p>
            <a:pPr algn="just">
              <a:lnSpc>
                <a:spcPts val="3235"/>
              </a:lnSpc>
            </a:pPr>
            <a:endParaRPr lang="en-US" sz="2156" spc="53">
              <a:solidFill>
                <a:srgbClr val="000000"/>
              </a:solidFill>
              <a:latin typeface="Roboto"/>
              <a:ea typeface="Roboto"/>
              <a:cs typeface="Roboto"/>
              <a:sym typeface="Roboto"/>
            </a:endParaRPr>
          </a:p>
          <a:p>
            <a:pPr algn="just">
              <a:lnSpc>
                <a:spcPts val="3235"/>
              </a:lnSpc>
            </a:pPr>
            <a:r>
              <a:rPr lang="en-US" sz="2156" spc="53">
                <a:solidFill>
                  <a:srgbClr val="000000"/>
                </a:solidFill>
                <a:latin typeface="Roboto"/>
                <a:ea typeface="Roboto"/>
                <a:cs typeface="Roboto"/>
                <a:sym typeface="Roboto"/>
              </a:rPr>
              <a:t>There isn’t a timeline yet, but I’ll start when I get funding. I don’t really have a plan for what the outcome will be. I just need the grant to get started because making dance is expensive and I don’t have enough cash. The project might become a bigger show eventually.</a:t>
            </a:r>
          </a:p>
          <a:p>
            <a:pPr algn="just">
              <a:lnSpc>
                <a:spcPts val="3235"/>
              </a:lnSpc>
            </a:pPr>
            <a:endParaRPr lang="en-US" sz="2156" spc="53">
              <a:solidFill>
                <a:srgbClr val="000000"/>
              </a:solidFill>
              <a:latin typeface="Roboto"/>
              <a:ea typeface="Roboto"/>
              <a:cs typeface="Roboto"/>
              <a:sym typeface="Roboto"/>
            </a:endParaRPr>
          </a:p>
          <a:p>
            <a:pPr algn="just">
              <a:lnSpc>
                <a:spcPts val="3235"/>
              </a:lnSpc>
            </a:pPr>
            <a:r>
              <a:rPr lang="en-US" sz="2156" spc="53">
                <a:solidFill>
                  <a:srgbClr val="000000"/>
                </a:solidFill>
                <a:latin typeface="Roboto"/>
                <a:ea typeface="Roboto"/>
                <a:cs typeface="Roboto"/>
                <a:sym typeface="Roboto"/>
              </a:rPr>
              <a:t>The budget isn’t detailed but $15,000 should be enough for most things. I’ll refine the idea once work begins.</a:t>
            </a:r>
          </a:p>
          <a:p>
            <a:pPr algn="just">
              <a:lnSpc>
                <a:spcPts val="3235"/>
              </a:lnSpc>
            </a:pPr>
            <a:endParaRPr lang="en-US" sz="2156" spc="53">
              <a:solidFill>
                <a:srgbClr val="000000"/>
              </a:solidFill>
              <a:latin typeface="Roboto"/>
              <a:ea typeface="Roboto"/>
              <a:cs typeface="Roboto"/>
              <a:sym typeface="Roboto"/>
            </a:endParaRPr>
          </a:p>
          <a:p>
            <a:pPr algn="just">
              <a:lnSpc>
                <a:spcPts val="3235"/>
              </a:lnSpc>
            </a:pPr>
            <a:endParaRPr lang="en-US" sz="2156" spc="53">
              <a:solidFill>
                <a:srgbClr val="000000"/>
              </a:solidFill>
              <a:latin typeface="Roboto"/>
              <a:ea typeface="Roboto"/>
              <a:cs typeface="Roboto"/>
              <a:sym typeface="Roboto"/>
            </a:endParaRPr>
          </a:p>
          <a:p>
            <a:pPr algn="just">
              <a:lnSpc>
                <a:spcPts val="3235"/>
              </a:lnSpc>
            </a:pPr>
            <a:endParaRPr lang="en-US" sz="2156" spc="53">
              <a:solidFill>
                <a:srgbClr val="000000"/>
              </a:solidFill>
              <a:latin typeface="Roboto"/>
              <a:ea typeface="Roboto"/>
              <a:cs typeface="Roboto"/>
              <a:sym typeface="Roboto"/>
            </a:endParaRPr>
          </a:p>
          <a:p>
            <a:pPr algn="just">
              <a:lnSpc>
                <a:spcPts val="3235"/>
              </a:lnSpc>
            </a:pPr>
            <a:endParaRPr lang="en-US" sz="2156" spc="53">
              <a:solidFill>
                <a:srgbClr val="000000"/>
              </a:solidFill>
              <a:latin typeface="Roboto"/>
              <a:ea typeface="Roboto"/>
              <a:cs typeface="Roboto"/>
              <a:sym typeface="Roboto"/>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767060" y="9224962"/>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3" name="Freeform 3"/>
          <p:cNvSpPr/>
          <p:nvPr/>
        </p:nvSpPr>
        <p:spPr>
          <a:xfrm>
            <a:off x="1028700" y="1964158"/>
            <a:ext cx="10164071" cy="6778165"/>
          </a:xfrm>
          <a:custGeom>
            <a:avLst/>
            <a:gdLst/>
            <a:ahLst/>
            <a:cxnLst/>
            <a:rect l="l" t="t" r="r" b="b"/>
            <a:pathLst>
              <a:path w="10164071" h="6778165">
                <a:moveTo>
                  <a:pt x="0" y="0"/>
                </a:moveTo>
                <a:lnTo>
                  <a:pt x="10164071" y="0"/>
                </a:lnTo>
                <a:lnTo>
                  <a:pt x="10164071" y="6778165"/>
                </a:lnTo>
                <a:lnTo>
                  <a:pt x="0" y="6778165"/>
                </a:lnTo>
                <a:lnTo>
                  <a:pt x="0" y="0"/>
                </a:lnTo>
                <a:close/>
              </a:path>
            </a:pathLst>
          </a:custGeom>
          <a:blipFill>
            <a:blip r:embed="rId2"/>
            <a:stretch>
              <a:fillRect/>
            </a:stretch>
          </a:blipFill>
        </p:spPr>
        <p:txBody>
          <a:bodyPr/>
          <a:lstStyle/>
          <a:p>
            <a:endParaRPr lang="en-AU"/>
          </a:p>
        </p:txBody>
      </p:sp>
      <p:sp>
        <p:nvSpPr>
          <p:cNvPr id="4" name="TextBox 4"/>
          <p:cNvSpPr txBox="1"/>
          <p:nvPr/>
        </p:nvSpPr>
        <p:spPr>
          <a:xfrm>
            <a:off x="1028700" y="971550"/>
            <a:ext cx="16207431" cy="786765"/>
          </a:xfrm>
          <a:prstGeom prst="rect">
            <a:avLst/>
          </a:prstGeom>
        </p:spPr>
        <p:txBody>
          <a:bodyPr lIns="0" tIns="0" rIns="0" bIns="0" rtlCol="0" anchor="t">
            <a:spAutoFit/>
          </a:bodyPr>
          <a:lstStyle/>
          <a:p>
            <a:pPr algn="l">
              <a:lnSpc>
                <a:spcPts val="6240"/>
              </a:lnSpc>
            </a:pPr>
            <a:r>
              <a:rPr lang="en-US" sz="4800" b="1" spc="1440">
                <a:solidFill>
                  <a:srgbClr val="000000"/>
                </a:solidFill>
                <a:latin typeface="Roboto Bold"/>
                <a:ea typeface="Roboto Bold"/>
                <a:cs typeface="Roboto Bold"/>
                <a:sym typeface="Roboto Bold"/>
              </a:rPr>
              <a:t>AGENDA</a:t>
            </a:r>
          </a:p>
        </p:txBody>
      </p:sp>
      <p:sp>
        <p:nvSpPr>
          <p:cNvPr id="5" name="TextBox 5"/>
          <p:cNvSpPr txBox="1"/>
          <p:nvPr/>
        </p:nvSpPr>
        <p:spPr>
          <a:xfrm>
            <a:off x="11777070" y="3851434"/>
            <a:ext cx="4287970" cy="2966085"/>
          </a:xfrm>
          <a:prstGeom prst="rect">
            <a:avLst/>
          </a:prstGeom>
        </p:spPr>
        <p:txBody>
          <a:bodyPr lIns="0" tIns="0" rIns="0" bIns="0" rtlCol="0" anchor="t">
            <a:spAutoFit/>
          </a:bodyPr>
          <a:lstStyle/>
          <a:p>
            <a:pPr algn="just">
              <a:lnSpc>
                <a:spcPts val="6000"/>
              </a:lnSpc>
            </a:pPr>
            <a:r>
              <a:rPr lang="en-US" sz="2400" spc="144">
                <a:solidFill>
                  <a:srgbClr val="000000"/>
                </a:solidFill>
                <a:latin typeface="Roboto"/>
                <a:ea typeface="Roboto"/>
                <a:cs typeface="Roboto"/>
                <a:sym typeface="Roboto"/>
              </a:rPr>
              <a:t>Guidelines</a:t>
            </a:r>
          </a:p>
          <a:p>
            <a:pPr algn="just">
              <a:lnSpc>
                <a:spcPts val="6000"/>
              </a:lnSpc>
            </a:pPr>
            <a:r>
              <a:rPr lang="en-US" sz="2400" spc="144">
                <a:solidFill>
                  <a:srgbClr val="000000"/>
                </a:solidFill>
                <a:latin typeface="Roboto"/>
                <a:ea typeface="Roboto"/>
                <a:cs typeface="Roboto"/>
                <a:sym typeface="Roboto"/>
              </a:rPr>
              <a:t>Case Studies</a:t>
            </a:r>
          </a:p>
          <a:p>
            <a:pPr algn="just">
              <a:lnSpc>
                <a:spcPts val="6000"/>
              </a:lnSpc>
            </a:pPr>
            <a:r>
              <a:rPr lang="en-US" sz="2400" spc="144">
                <a:solidFill>
                  <a:srgbClr val="000000"/>
                </a:solidFill>
                <a:latin typeface="Roboto"/>
                <a:ea typeface="Roboto"/>
                <a:cs typeface="Roboto"/>
                <a:sym typeface="Roboto"/>
              </a:rPr>
              <a:t>Grant Writing</a:t>
            </a:r>
          </a:p>
          <a:p>
            <a:pPr algn="just">
              <a:lnSpc>
                <a:spcPts val="6000"/>
              </a:lnSpc>
            </a:pPr>
            <a:r>
              <a:rPr lang="en-US" sz="2400" spc="144">
                <a:solidFill>
                  <a:srgbClr val="000000"/>
                </a:solidFill>
                <a:latin typeface="Roboto"/>
                <a:ea typeface="Roboto"/>
                <a:cs typeface="Roboto"/>
                <a:sym typeface="Roboto"/>
              </a:rPr>
              <a:t>Questions</a:t>
            </a:r>
          </a:p>
        </p:txBody>
      </p:sp>
      <p:sp>
        <p:nvSpPr>
          <p:cNvPr id="6" name="TextBox 6"/>
          <p:cNvSpPr txBox="1"/>
          <p:nvPr/>
        </p:nvSpPr>
        <p:spPr>
          <a:xfrm>
            <a:off x="1028700" y="8800446"/>
            <a:ext cx="9857687" cy="615314"/>
          </a:xfrm>
          <a:prstGeom prst="rect">
            <a:avLst/>
          </a:prstGeom>
        </p:spPr>
        <p:txBody>
          <a:bodyPr lIns="0" tIns="0" rIns="0" bIns="0" rtlCol="0" anchor="t">
            <a:spAutoFit/>
          </a:bodyPr>
          <a:lstStyle/>
          <a:p>
            <a:pPr algn="just">
              <a:lnSpc>
                <a:spcPts val="2400"/>
              </a:lnSpc>
            </a:pPr>
            <a:r>
              <a:rPr lang="en-US" sz="1600" spc="40">
                <a:solidFill>
                  <a:srgbClr val="000000"/>
                </a:solidFill>
                <a:latin typeface="Roboto"/>
                <a:ea typeface="Roboto"/>
                <a:cs typeface="Roboto"/>
                <a:sym typeface="Roboto"/>
              </a:rPr>
              <a:t>Image : Megan Robinson, Confinement, Photo Georgia Haupt</a:t>
            </a:r>
          </a:p>
          <a:p>
            <a:pPr algn="just">
              <a:lnSpc>
                <a:spcPts val="2400"/>
              </a:lnSpc>
            </a:pPr>
            <a:endParaRPr lang="en-US" sz="1600" spc="40">
              <a:solidFill>
                <a:srgbClr val="000000"/>
              </a:solidFill>
              <a:latin typeface="Roboto"/>
              <a:ea typeface="Roboto"/>
              <a:cs typeface="Roboto"/>
              <a:sym typeface="Roboto"/>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4870766"/>
            <a:ext cx="16351699" cy="574043"/>
          </a:xfrm>
          <a:prstGeom prst="rect">
            <a:avLst/>
          </a:prstGeom>
        </p:spPr>
        <p:txBody>
          <a:bodyPr lIns="0" tIns="0" rIns="0" bIns="0" rtlCol="0" anchor="t">
            <a:spAutoFit/>
          </a:bodyPr>
          <a:lstStyle/>
          <a:p>
            <a:pPr algn="ctr">
              <a:lnSpc>
                <a:spcPts val="4480"/>
              </a:lnSpc>
            </a:pPr>
            <a:r>
              <a:rPr lang="en-US" sz="4000" b="1" spc="1200">
                <a:solidFill>
                  <a:srgbClr val="000000"/>
                </a:solidFill>
                <a:latin typeface="Roboto Bold"/>
                <a:ea typeface="Roboto Bold"/>
                <a:cs typeface="Roboto Bold"/>
                <a:sym typeface="Roboto Bold"/>
              </a:rPr>
              <a:t>Q1. WHICH EXAMPLE IS BEST + WHY? </a:t>
            </a:r>
          </a:p>
        </p:txBody>
      </p:sp>
      <p:sp>
        <p:nvSpPr>
          <p:cNvPr id="3" name="AutoShape 3"/>
          <p:cNvSpPr/>
          <p:nvPr/>
        </p:nvSpPr>
        <p:spPr>
          <a:xfrm>
            <a:off x="1028700" y="1042988"/>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4" name="AutoShape 4"/>
          <p:cNvSpPr/>
          <p:nvPr/>
        </p:nvSpPr>
        <p:spPr>
          <a:xfrm>
            <a:off x="10767060" y="9224962"/>
            <a:ext cx="6492240" cy="0"/>
          </a:xfrm>
          <a:prstGeom prst="line">
            <a:avLst/>
          </a:prstGeom>
          <a:ln w="19050" cap="flat">
            <a:solidFill>
              <a:srgbClr val="000000"/>
            </a:solidFill>
            <a:prstDash val="solid"/>
            <a:headEnd type="none" w="sm" len="sm"/>
            <a:tailEnd type="none" w="sm" len="sm"/>
          </a:ln>
        </p:spPr>
        <p:txBody>
          <a:bodyPr/>
          <a:lstStyle/>
          <a:p>
            <a:endParaRPr lang="en-AU"/>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042988"/>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3" name="TextBox 3"/>
          <p:cNvSpPr txBox="1"/>
          <p:nvPr/>
        </p:nvSpPr>
        <p:spPr>
          <a:xfrm>
            <a:off x="1028700" y="8149590"/>
            <a:ext cx="5806436" cy="1108710"/>
          </a:xfrm>
          <a:prstGeom prst="rect">
            <a:avLst/>
          </a:prstGeom>
        </p:spPr>
        <p:txBody>
          <a:bodyPr lIns="0" tIns="0" rIns="0" bIns="0" rtlCol="0" anchor="t">
            <a:spAutoFit/>
          </a:bodyPr>
          <a:lstStyle/>
          <a:p>
            <a:pPr algn="l">
              <a:lnSpc>
                <a:spcPts val="2940"/>
              </a:lnSpc>
            </a:pPr>
            <a:r>
              <a:rPr lang="en-US" sz="2100" b="1" spc="630">
                <a:solidFill>
                  <a:srgbClr val="000000"/>
                </a:solidFill>
                <a:latin typeface="Roboto Bold"/>
                <a:ea typeface="Roboto Bold"/>
                <a:cs typeface="Roboto Bold"/>
                <a:sym typeface="Roboto Bold"/>
              </a:rPr>
              <a:t>PROVIDE EVIDENCE TO SUPPORT YOUR PROPOSAL </a:t>
            </a:r>
          </a:p>
          <a:p>
            <a:pPr algn="l">
              <a:lnSpc>
                <a:spcPts val="2940"/>
              </a:lnSpc>
            </a:pPr>
            <a:endParaRPr lang="en-US" sz="2100" b="1" spc="630">
              <a:solidFill>
                <a:srgbClr val="000000"/>
              </a:solidFill>
              <a:latin typeface="Roboto Bold"/>
              <a:ea typeface="Roboto Bold"/>
              <a:cs typeface="Roboto Bold"/>
              <a:sym typeface="Roboto Bold"/>
            </a:endParaRPr>
          </a:p>
        </p:txBody>
      </p:sp>
      <p:sp>
        <p:nvSpPr>
          <p:cNvPr id="4" name="TextBox 4"/>
          <p:cNvSpPr txBox="1"/>
          <p:nvPr/>
        </p:nvSpPr>
        <p:spPr>
          <a:xfrm>
            <a:off x="7640477" y="3704273"/>
            <a:ext cx="9618823" cy="5023485"/>
          </a:xfrm>
          <a:prstGeom prst="rect">
            <a:avLst/>
          </a:prstGeom>
        </p:spPr>
        <p:txBody>
          <a:bodyPr lIns="0" tIns="0" rIns="0" bIns="0" rtlCol="0" anchor="t">
            <a:spAutoFit/>
          </a:bodyPr>
          <a:lstStyle/>
          <a:p>
            <a:pPr algn="just">
              <a:lnSpc>
                <a:spcPts val="3600"/>
              </a:lnSpc>
            </a:pPr>
            <a:r>
              <a:rPr lang="en-US" sz="2400" spc="60">
                <a:solidFill>
                  <a:srgbClr val="000000"/>
                </a:solidFill>
                <a:latin typeface="Roboto"/>
                <a:ea typeface="Roboto"/>
                <a:cs typeface="Roboto"/>
                <a:sym typeface="Roboto"/>
              </a:rPr>
              <a:t>South Swell is a four-piece contemporary surf rock band based on the Sunshine Coast. They are applying for funding to record their album, Ocean After Dark, a 10-track body of work inspired by the region's coastline, ocean landscapes and laid-back coastal lifestyle. Exploring themes of connection, self-discovery and resilience, the album reflects the rhythm of life by the sea, from late-night beach walks and moonlit tides to the freedom and renewal found in the natural environment. Blending surf rock energy with contemporary indie influences, Ocean After Dark captures the distinctive character of the Sunshine Coast and shares authentic regional stories through original music. </a:t>
            </a:r>
          </a:p>
        </p:txBody>
      </p:sp>
      <p:sp>
        <p:nvSpPr>
          <p:cNvPr id="5" name="TextBox 5"/>
          <p:cNvSpPr txBox="1"/>
          <p:nvPr/>
        </p:nvSpPr>
        <p:spPr>
          <a:xfrm>
            <a:off x="6712178" y="971550"/>
            <a:ext cx="10547122" cy="1577340"/>
          </a:xfrm>
          <a:prstGeom prst="rect">
            <a:avLst/>
          </a:prstGeom>
        </p:spPr>
        <p:txBody>
          <a:bodyPr lIns="0" tIns="0" rIns="0" bIns="0" rtlCol="0" anchor="t">
            <a:spAutoFit/>
          </a:bodyPr>
          <a:lstStyle/>
          <a:p>
            <a:pPr algn="r">
              <a:lnSpc>
                <a:spcPts val="6240"/>
              </a:lnSpc>
            </a:pPr>
            <a:r>
              <a:rPr lang="en-US" sz="4800" b="1" spc="1440">
                <a:solidFill>
                  <a:srgbClr val="000000"/>
                </a:solidFill>
                <a:latin typeface="Roboto Bold"/>
                <a:ea typeface="Roboto Bold"/>
                <a:cs typeface="Roboto Bold"/>
                <a:sym typeface="Roboto Bold"/>
              </a:rPr>
              <a:t>ACTIVITY 2</a:t>
            </a:r>
          </a:p>
          <a:p>
            <a:pPr algn="r">
              <a:lnSpc>
                <a:spcPts val="6240"/>
              </a:lnSpc>
            </a:pPr>
            <a:r>
              <a:rPr lang="en-US" sz="4800" b="1" spc="1440">
                <a:solidFill>
                  <a:srgbClr val="000000"/>
                </a:solidFill>
                <a:latin typeface="Roboto Bold"/>
                <a:ea typeface="Roboto Bold"/>
                <a:cs typeface="Roboto Bold"/>
                <a:sym typeface="Roboto Bold"/>
              </a:rPr>
              <a:t>SUPPORT MATERIAL</a:t>
            </a:r>
          </a:p>
        </p:txBody>
      </p:sp>
      <p:sp>
        <p:nvSpPr>
          <p:cNvPr id="6" name="TextBox 6"/>
          <p:cNvSpPr txBox="1"/>
          <p:nvPr/>
        </p:nvSpPr>
        <p:spPr>
          <a:xfrm>
            <a:off x="11985739" y="2463165"/>
            <a:ext cx="5281315" cy="451485"/>
          </a:xfrm>
          <a:prstGeom prst="rect">
            <a:avLst/>
          </a:prstGeom>
        </p:spPr>
        <p:txBody>
          <a:bodyPr lIns="0" tIns="0" rIns="0" bIns="0" rtlCol="0" anchor="t">
            <a:spAutoFit/>
          </a:bodyPr>
          <a:lstStyle/>
          <a:p>
            <a:pPr algn="ctr">
              <a:lnSpc>
                <a:spcPts val="3600"/>
              </a:lnSpc>
              <a:spcBef>
                <a:spcPct val="0"/>
              </a:spcBef>
            </a:pPr>
            <a:r>
              <a:rPr lang="en-US" sz="2400" b="1" spc="60">
                <a:solidFill>
                  <a:srgbClr val="000000"/>
                </a:solidFill>
                <a:latin typeface="Roboto Bold"/>
                <a:ea typeface="Roboto Bold"/>
                <a:cs typeface="Roboto Bold"/>
                <a:sym typeface="Roboto Bold"/>
              </a:rPr>
              <a:t>Assessors want proof, not promises.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4589778"/>
            <a:ext cx="16351699" cy="1136018"/>
          </a:xfrm>
          <a:prstGeom prst="rect">
            <a:avLst/>
          </a:prstGeom>
        </p:spPr>
        <p:txBody>
          <a:bodyPr lIns="0" tIns="0" rIns="0" bIns="0" rtlCol="0" anchor="t">
            <a:spAutoFit/>
          </a:bodyPr>
          <a:lstStyle/>
          <a:p>
            <a:pPr algn="ctr">
              <a:lnSpc>
                <a:spcPts val="4480"/>
              </a:lnSpc>
            </a:pPr>
            <a:r>
              <a:rPr lang="en-US" sz="4000" b="1" spc="1200">
                <a:solidFill>
                  <a:srgbClr val="000000"/>
                </a:solidFill>
                <a:latin typeface="Roboto Bold"/>
                <a:ea typeface="Roboto Bold"/>
                <a:cs typeface="Roboto Bold"/>
                <a:sym typeface="Roboto Bold"/>
              </a:rPr>
              <a:t>Q2. WHAT SUPPORTING MATERIAL SHOULD BE INCLUDED IN THE APPLICATION? </a:t>
            </a:r>
          </a:p>
        </p:txBody>
      </p:sp>
      <p:sp>
        <p:nvSpPr>
          <p:cNvPr id="3" name="AutoShape 3"/>
          <p:cNvSpPr/>
          <p:nvPr/>
        </p:nvSpPr>
        <p:spPr>
          <a:xfrm>
            <a:off x="1028700" y="1042988"/>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4" name="AutoShape 4"/>
          <p:cNvSpPr/>
          <p:nvPr/>
        </p:nvSpPr>
        <p:spPr>
          <a:xfrm>
            <a:off x="10767060" y="9224962"/>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5" name="TextBox 5"/>
          <p:cNvSpPr txBox="1"/>
          <p:nvPr/>
        </p:nvSpPr>
        <p:spPr>
          <a:xfrm>
            <a:off x="7401613" y="942975"/>
            <a:ext cx="9857687" cy="2737485"/>
          </a:xfrm>
          <a:prstGeom prst="rect">
            <a:avLst/>
          </a:prstGeom>
        </p:spPr>
        <p:txBody>
          <a:bodyPr lIns="0" tIns="0" rIns="0" bIns="0" rtlCol="0" anchor="t">
            <a:spAutoFit/>
          </a:bodyPr>
          <a:lstStyle/>
          <a:p>
            <a:pPr algn="r">
              <a:lnSpc>
                <a:spcPts val="3600"/>
              </a:lnSpc>
            </a:pPr>
            <a:r>
              <a:rPr lang="en-US" sz="2400" spc="60">
                <a:solidFill>
                  <a:srgbClr val="000000"/>
                </a:solidFill>
                <a:latin typeface="Roboto"/>
                <a:ea typeface="Roboto"/>
                <a:cs typeface="Roboto"/>
                <a:sym typeface="Roboto"/>
              </a:rPr>
              <a:t>Merit</a:t>
            </a:r>
          </a:p>
          <a:p>
            <a:pPr algn="r">
              <a:lnSpc>
                <a:spcPts val="3600"/>
              </a:lnSpc>
            </a:pPr>
            <a:r>
              <a:rPr lang="en-US" sz="2400" spc="60">
                <a:solidFill>
                  <a:srgbClr val="000000"/>
                </a:solidFill>
                <a:latin typeface="Roboto"/>
                <a:ea typeface="Roboto"/>
                <a:cs typeface="Roboto"/>
                <a:sym typeface="Roboto"/>
              </a:rPr>
              <a:t>Viability</a:t>
            </a:r>
          </a:p>
          <a:p>
            <a:pPr algn="r">
              <a:lnSpc>
                <a:spcPts val="3600"/>
              </a:lnSpc>
            </a:pPr>
            <a:r>
              <a:rPr lang="en-US" sz="2400" spc="60">
                <a:solidFill>
                  <a:srgbClr val="000000"/>
                </a:solidFill>
                <a:latin typeface="Roboto"/>
                <a:ea typeface="Roboto"/>
                <a:cs typeface="Roboto"/>
                <a:sym typeface="Roboto"/>
              </a:rPr>
              <a:t>Benefit</a:t>
            </a:r>
          </a:p>
          <a:p>
            <a:pPr algn="r">
              <a:lnSpc>
                <a:spcPts val="3600"/>
              </a:lnSpc>
            </a:pPr>
            <a:r>
              <a:rPr lang="en-US" sz="2400" spc="60">
                <a:solidFill>
                  <a:srgbClr val="000000"/>
                </a:solidFill>
                <a:latin typeface="Roboto"/>
                <a:ea typeface="Roboto"/>
                <a:cs typeface="Roboto"/>
                <a:sym typeface="Roboto"/>
              </a:rPr>
              <a:t>Reach</a:t>
            </a:r>
          </a:p>
          <a:p>
            <a:pPr algn="r">
              <a:lnSpc>
                <a:spcPts val="3600"/>
              </a:lnSpc>
            </a:pPr>
            <a:endParaRPr lang="en-US" sz="2400" spc="60">
              <a:solidFill>
                <a:srgbClr val="000000"/>
              </a:solidFill>
              <a:latin typeface="Roboto"/>
              <a:ea typeface="Roboto"/>
              <a:cs typeface="Roboto"/>
              <a:sym typeface="Roboto"/>
            </a:endParaRPr>
          </a:p>
          <a:p>
            <a:pPr algn="r">
              <a:lnSpc>
                <a:spcPts val="3600"/>
              </a:lnSpc>
            </a:pPr>
            <a:endParaRPr lang="en-US" sz="2400" spc="60">
              <a:solidFill>
                <a:srgbClr val="000000"/>
              </a:solidFill>
              <a:latin typeface="Roboto"/>
              <a:ea typeface="Roboto"/>
              <a:cs typeface="Roboto"/>
              <a:sym typeface="Roboto"/>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042988"/>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3" name="AutoShape 3"/>
          <p:cNvSpPr/>
          <p:nvPr/>
        </p:nvSpPr>
        <p:spPr>
          <a:xfrm>
            <a:off x="10767060" y="9224962"/>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4" name="TextBox 4"/>
          <p:cNvSpPr txBox="1"/>
          <p:nvPr/>
        </p:nvSpPr>
        <p:spPr>
          <a:xfrm>
            <a:off x="7401613" y="942975"/>
            <a:ext cx="9857687" cy="2737485"/>
          </a:xfrm>
          <a:prstGeom prst="rect">
            <a:avLst/>
          </a:prstGeom>
        </p:spPr>
        <p:txBody>
          <a:bodyPr lIns="0" tIns="0" rIns="0" bIns="0" rtlCol="0" anchor="t">
            <a:spAutoFit/>
          </a:bodyPr>
          <a:lstStyle/>
          <a:p>
            <a:pPr algn="r">
              <a:lnSpc>
                <a:spcPts val="3600"/>
              </a:lnSpc>
            </a:pPr>
            <a:r>
              <a:rPr lang="en-US" sz="2400" b="1" spc="60">
                <a:solidFill>
                  <a:srgbClr val="000000"/>
                </a:solidFill>
                <a:latin typeface="Roboto Bold"/>
                <a:ea typeface="Roboto Bold"/>
                <a:cs typeface="Roboto Bold"/>
                <a:sym typeface="Roboto Bold"/>
              </a:rPr>
              <a:t>Merit</a:t>
            </a:r>
          </a:p>
          <a:p>
            <a:pPr algn="r">
              <a:lnSpc>
                <a:spcPts val="3600"/>
              </a:lnSpc>
            </a:pPr>
            <a:r>
              <a:rPr lang="en-US" sz="2400" spc="60">
                <a:solidFill>
                  <a:srgbClr val="000000"/>
                </a:solidFill>
                <a:latin typeface="Roboto"/>
                <a:ea typeface="Roboto"/>
                <a:cs typeface="Roboto"/>
                <a:sym typeface="Roboto"/>
              </a:rPr>
              <a:t>Viability</a:t>
            </a:r>
          </a:p>
          <a:p>
            <a:pPr algn="r">
              <a:lnSpc>
                <a:spcPts val="3600"/>
              </a:lnSpc>
            </a:pPr>
            <a:r>
              <a:rPr lang="en-US" sz="2400" spc="60">
                <a:solidFill>
                  <a:srgbClr val="000000"/>
                </a:solidFill>
                <a:latin typeface="Roboto"/>
                <a:ea typeface="Roboto"/>
                <a:cs typeface="Roboto"/>
                <a:sym typeface="Roboto"/>
              </a:rPr>
              <a:t>Benefit</a:t>
            </a:r>
          </a:p>
          <a:p>
            <a:pPr algn="r">
              <a:lnSpc>
                <a:spcPts val="3600"/>
              </a:lnSpc>
            </a:pPr>
            <a:r>
              <a:rPr lang="en-US" sz="2400" spc="60">
                <a:solidFill>
                  <a:srgbClr val="000000"/>
                </a:solidFill>
                <a:latin typeface="Roboto"/>
                <a:ea typeface="Roboto"/>
                <a:cs typeface="Roboto"/>
                <a:sym typeface="Roboto"/>
              </a:rPr>
              <a:t>Reach</a:t>
            </a:r>
          </a:p>
          <a:p>
            <a:pPr algn="r">
              <a:lnSpc>
                <a:spcPts val="3600"/>
              </a:lnSpc>
            </a:pPr>
            <a:endParaRPr lang="en-US" sz="2400" spc="60">
              <a:solidFill>
                <a:srgbClr val="000000"/>
              </a:solidFill>
              <a:latin typeface="Roboto"/>
              <a:ea typeface="Roboto"/>
              <a:cs typeface="Roboto"/>
              <a:sym typeface="Roboto"/>
            </a:endParaRPr>
          </a:p>
          <a:p>
            <a:pPr algn="r">
              <a:lnSpc>
                <a:spcPts val="3600"/>
              </a:lnSpc>
            </a:pPr>
            <a:endParaRPr lang="en-US" sz="2400" spc="60">
              <a:solidFill>
                <a:srgbClr val="000000"/>
              </a:solidFill>
              <a:latin typeface="Roboto"/>
              <a:ea typeface="Roboto"/>
              <a:cs typeface="Roboto"/>
              <a:sym typeface="Roboto"/>
            </a:endParaRPr>
          </a:p>
        </p:txBody>
      </p:sp>
      <p:sp>
        <p:nvSpPr>
          <p:cNvPr id="5" name="TextBox 5"/>
          <p:cNvSpPr txBox="1"/>
          <p:nvPr/>
        </p:nvSpPr>
        <p:spPr>
          <a:xfrm>
            <a:off x="824953" y="6330627"/>
            <a:ext cx="16230600" cy="2615080"/>
          </a:xfrm>
          <a:prstGeom prst="rect">
            <a:avLst/>
          </a:prstGeom>
        </p:spPr>
        <p:txBody>
          <a:bodyPr lIns="0" tIns="0" rIns="0" bIns="0" rtlCol="0" anchor="t">
            <a:spAutoFit/>
          </a:bodyPr>
          <a:lstStyle/>
          <a:p>
            <a:pPr marL="496103" lvl="1" indent="-248051" algn="just">
              <a:lnSpc>
                <a:spcPts val="3446"/>
              </a:lnSpc>
              <a:buFont typeface="Arial"/>
              <a:buChar char="•"/>
            </a:pPr>
            <a:r>
              <a:rPr lang="en-US" sz="2297" spc="57">
                <a:solidFill>
                  <a:srgbClr val="000000"/>
                </a:solidFill>
                <a:latin typeface="Roboto"/>
                <a:ea typeface="Roboto"/>
                <a:cs typeface="Roboto"/>
                <a:sym typeface="Roboto"/>
              </a:rPr>
              <a:t>High‑quality demo tracks or previous releases</a:t>
            </a:r>
          </a:p>
          <a:p>
            <a:pPr marL="496103" lvl="1" indent="-248051" algn="just">
              <a:lnSpc>
                <a:spcPts val="3446"/>
              </a:lnSpc>
              <a:buFont typeface="Arial"/>
              <a:buChar char="•"/>
            </a:pPr>
            <a:r>
              <a:rPr lang="en-US" sz="2297" spc="57">
                <a:solidFill>
                  <a:srgbClr val="000000"/>
                </a:solidFill>
                <a:latin typeface="Roboto"/>
                <a:ea typeface="Roboto"/>
                <a:cs typeface="Roboto"/>
                <a:sym typeface="Roboto"/>
              </a:rPr>
              <a:t>Recent live performance video</a:t>
            </a:r>
          </a:p>
          <a:p>
            <a:pPr marL="496103" lvl="1" indent="-248051" algn="just">
              <a:lnSpc>
                <a:spcPts val="3446"/>
              </a:lnSpc>
              <a:buFont typeface="Arial"/>
              <a:buChar char="•"/>
            </a:pPr>
            <a:r>
              <a:rPr lang="en-US" sz="2297" spc="57">
                <a:solidFill>
                  <a:srgbClr val="000000"/>
                </a:solidFill>
                <a:latin typeface="Roboto"/>
                <a:ea typeface="Roboto"/>
                <a:cs typeface="Roboto"/>
                <a:sym typeface="Roboto"/>
              </a:rPr>
              <a:t>Tracklist + creative rationale for the album concept</a:t>
            </a:r>
          </a:p>
          <a:p>
            <a:pPr marL="496103" lvl="1" indent="-248051" algn="just">
              <a:lnSpc>
                <a:spcPts val="3446"/>
              </a:lnSpc>
              <a:buFont typeface="Arial"/>
              <a:buChar char="•"/>
            </a:pPr>
            <a:r>
              <a:rPr lang="en-US" sz="2297" spc="57">
                <a:solidFill>
                  <a:srgbClr val="000000"/>
                </a:solidFill>
                <a:latin typeface="Roboto"/>
                <a:ea typeface="Roboto"/>
                <a:cs typeface="Roboto"/>
                <a:sym typeface="Roboto"/>
              </a:rPr>
              <a:t>Band bios showing experience / achievements</a:t>
            </a:r>
          </a:p>
          <a:p>
            <a:pPr marL="496103" lvl="1" indent="-248051" algn="just">
              <a:lnSpc>
                <a:spcPts val="3446"/>
              </a:lnSpc>
              <a:buFont typeface="Arial"/>
              <a:buChar char="•"/>
            </a:pPr>
            <a:r>
              <a:rPr lang="en-US" sz="2297" spc="57">
                <a:solidFill>
                  <a:srgbClr val="000000"/>
                </a:solidFill>
                <a:latin typeface="Roboto"/>
                <a:ea typeface="Roboto"/>
                <a:cs typeface="Roboto"/>
                <a:sym typeface="Roboto"/>
              </a:rPr>
              <a:t>Reviews, press coverage, playlist adds, radio spins</a:t>
            </a:r>
          </a:p>
          <a:p>
            <a:pPr marL="496103" lvl="1" indent="-248051" algn="just">
              <a:lnSpc>
                <a:spcPts val="3446"/>
              </a:lnSpc>
              <a:buFont typeface="Arial"/>
              <a:buChar char="•"/>
            </a:pPr>
            <a:r>
              <a:rPr lang="en-US" sz="2297" spc="57">
                <a:solidFill>
                  <a:srgbClr val="000000"/>
                </a:solidFill>
                <a:latin typeface="Roboto"/>
                <a:ea typeface="Roboto"/>
                <a:cs typeface="Roboto"/>
                <a:sym typeface="Roboto"/>
              </a:rPr>
              <a:t>Tour history or evidence of audience growth.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042988"/>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3" name="AutoShape 3"/>
          <p:cNvSpPr/>
          <p:nvPr/>
        </p:nvSpPr>
        <p:spPr>
          <a:xfrm>
            <a:off x="10767060" y="9224962"/>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4" name="TextBox 4"/>
          <p:cNvSpPr txBox="1"/>
          <p:nvPr/>
        </p:nvSpPr>
        <p:spPr>
          <a:xfrm>
            <a:off x="7401613" y="942975"/>
            <a:ext cx="9857687" cy="2737485"/>
          </a:xfrm>
          <a:prstGeom prst="rect">
            <a:avLst/>
          </a:prstGeom>
        </p:spPr>
        <p:txBody>
          <a:bodyPr lIns="0" tIns="0" rIns="0" bIns="0" rtlCol="0" anchor="t">
            <a:spAutoFit/>
          </a:bodyPr>
          <a:lstStyle/>
          <a:p>
            <a:pPr algn="r">
              <a:lnSpc>
                <a:spcPts val="3600"/>
              </a:lnSpc>
            </a:pPr>
            <a:r>
              <a:rPr lang="en-US" sz="2400" spc="60">
                <a:solidFill>
                  <a:srgbClr val="000000"/>
                </a:solidFill>
                <a:latin typeface="Roboto"/>
                <a:ea typeface="Roboto"/>
                <a:cs typeface="Roboto"/>
                <a:sym typeface="Roboto"/>
              </a:rPr>
              <a:t>Merit</a:t>
            </a:r>
          </a:p>
          <a:p>
            <a:pPr algn="r">
              <a:lnSpc>
                <a:spcPts val="3600"/>
              </a:lnSpc>
            </a:pPr>
            <a:r>
              <a:rPr lang="en-US" sz="2400" b="1" spc="60">
                <a:solidFill>
                  <a:srgbClr val="000000"/>
                </a:solidFill>
                <a:latin typeface="Roboto Bold"/>
                <a:ea typeface="Roboto Bold"/>
                <a:cs typeface="Roboto Bold"/>
                <a:sym typeface="Roboto Bold"/>
              </a:rPr>
              <a:t>Viability</a:t>
            </a:r>
          </a:p>
          <a:p>
            <a:pPr algn="r">
              <a:lnSpc>
                <a:spcPts val="3600"/>
              </a:lnSpc>
            </a:pPr>
            <a:r>
              <a:rPr lang="en-US" sz="2400" spc="60">
                <a:solidFill>
                  <a:srgbClr val="000000"/>
                </a:solidFill>
                <a:latin typeface="Roboto"/>
                <a:ea typeface="Roboto"/>
                <a:cs typeface="Roboto"/>
                <a:sym typeface="Roboto"/>
              </a:rPr>
              <a:t>Benefit</a:t>
            </a:r>
          </a:p>
          <a:p>
            <a:pPr algn="r">
              <a:lnSpc>
                <a:spcPts val="3600"/>
              </a:lnSpc>
            </a:pPr>
            <a:r>
              <a:rPr lang="en-US" sz="2400" spc="60">
                <a:solidFill>
                  <a:srgbClr val="000000"/>
                </a:solidFill>
                <a:latin typeface="Roboto"/>
                <a:ea typeface="Roboto"/>
                <a:cs typeface="Roboto"/>
                <a:sym typeface="Roboto"/>
              </a:rPr>
              <a:t>Reach</a:t>
            </a:r>
          </a:p>
          <a:p>
            <a:pPr algn="r">
              <a:lnSpc>
                <a:spcPts val="3600"/>
              </a:lnSpc>
            </a:pPr>
            <a:endParaRPr lang="en-US" sz="2400" spc="60">
              <a:solidFill>
                <a:srgbClr val="000000"/>
              </a:solidFill>
              <a:latin typeface="Roboto"/>
              <a:ea typeface="Roboto"/>
              <a:cs typeface="Roboto"/>
              <a:sym typeface="Roboto"/>
            </a:endParaRPr>
          </a:p>
          <a:p>
            <a:pPr algn="r">
              <a:lnSpc>
                <a:spcPts val="3600"/>
              </a:lnSpc>
            </a:pPr>
            <a:endParaRPr lang="en-US" sz="2400" spc="60">
              <a:solidFill>
                <a:srgbClr val="000000"/>
              </a:solidFill>
              <a:latin typeface="Roboto"/>
              <a:ea typeface="Roboto"/>
              <a:cs typeface="Roboto"/>
              <a:sym typeface="Roboto"/>
            </a:endParaRPr>
          </a:p>
        </p:txBody>
      </p:sp>
      <p:sp>
        <p:nvSpPr>
          <p:cNvPr id="5" name="TextBox 5"/>
          <p:cNvSpPr txBox="1"/>
          <p:nvPr/>
        </p:nvSpPr>
        <p:spPr>
          <a:xfrm>
            <a:off x="663448" y="6436314"/>
            <a:ext cx="17265676" cy="3417652"/>
          </a:xfrm>
          <a:prstGeom prst="rect">
            <a:avLst/>
          </a:prstGeom>
        </p:spPr>
        <p:txBody>
          <a:bodyPr lIns="0" tIns="0" rIns="0" bIns="0" rtlCol="0" anchor="t">
            <a:spAutoFit/>
          </a:bodyPr>
          <a:lstStyle/>
          <a:p>
            <a:pPr marL="496103" lvl="1" indent="-248051" algn="just">
              <a:lnSpc>
                <a:spcPts val="3446"/>
              </a:lnSpc>
              <a:buFont typeface="Arial"/>
              <a:buChar char="•"/>
            </a:pPr>
            <a:r>
              <a:rPr lang="en-US" sz="2297" spc="57">
                <a:solidFill>
                  <a:srgbClr val="000000"/>
                </a:solidFill>
                <a:latin typeface="Roboto"/>
                <a:ea typeface="Roboto"/>
                <a:cs typeface="Roboto"/>
                <a:sym typeface="Roboto"/>
              </a:rPr>
              <a:t>Studio quote and confirmation of availability</a:t>
            </a:r>
          </a:p>
          <a:p>
            <a:pPr marL="496103" lvl="1" indent="-248051" algn="just">
              <a:lnSpc>
                <a:spcPts val="3446"/>
              </a:lnSpc>
              <a:buFont typeface="Arial"/>
              <a:buChar char="•"/>
            </a:pPr>
            <a:r>
              <a:rPr lang="en-US" sz="2297" spc="57">
                <a:solidFill>
                  <a:srgbClr val="000000"/>
                </a:solidFill>
                <a:latin typeface="Roboto"/>
                <a:ea typeface="Roboto"/>
                <a:cs typeface="Roboto"/>
                <a:sym typeface="Roboto"/>
              </a:rPr>
              <a:t>Mixing/mastering quotes</a:t>
            </a:r>
          </a:p>
          <a:p>
            <a:pPr marL="496103" lvl="1" indent="-248051" algn="just">
              <a:lnSpc>
                <a:spcPts val="3446"/>
              </a:lnSpc>
              <a:buFont typeface="Arial"/>
              <a:buChar char="•"/>
            </a:pPr>
            <a:r>
              <a:rPr lang="en-US" sz="2297" spc="57">
                <a:solidFill>
                  <a:srgbClr val="000000"/>
                </a:solidFill>
                <a:latin typeface="Roboto"/>
                <a:ea typeface="Roboto"/>
                <a:cs typeface="Roboto"/>
                <a:sym typeface="Roboto"/>
              </a:rPr>
              <a:t>Project timeline from pre‑production to release</a:t>
            </a:r>
          </a:p>
          <a:p>
            <a:pPr marL="496103" lvl="1" indent="-248051" algn="just">
              <a:lnSpc>
                <a:spcPts val="3446"/>
              </a:lnSpc>
              <a:buFont typeface="Arial"/>
              <a:buChar char="•"/>
            </a:pPr>
            <a:r>
              <a:rPr lang="en-US" sz="2297" spc="57">
                <a:solidFill>
                  <a:srgbClr val="000000"/>
                </a:solidFill>
                <a:latin typeface="Roboto"/>
                <a:ea typeface="Roboto"/>
                <a:cs typeface="Roboto"/>
                <a:sym typeface="Roboto"/>
              </a:rPr>
              <a:t>Detailed budget</a:t>
            </a:r>
          </a:p>
          <a:p>
            <a:pPr marL="496103" lvl="1" indent="-248051" algn="just">
              <a:lnSpc>
                <a:spcPts val="3446"/>
              </a:lnSpc>
              <a:buFont typeface="Arial"/>
              <a:buChar char="•"/>
            </a:pPr>
            <a:r>
              <a:rPr lang="en-US" sz="2297" spc="57">
                <a:solidFill>
                  <a:srgbClr val="000000"/>
                </a:solidFill>
                <a:latin typeface="Roboto"/>
                <a:ea typeface="Roboto"/>
                <a:cs typeface="Roboto"/>
                <a:sym typeface="Roboto"/>
              </a:rPr>
              <a:t>Letters of support from scene leaders, music organisations, regional venues</a:t>
            </a:r>
          </a:p>
          <a:p>
            <a:pPr marL="496103" lvl="1" indent="-248051" algn="just">
              <a:lnSpc>
                <a:spcPts val="3446"/>
              </a:lnSpc>
              <a:buFont typeface="Arial"/>
              <a:buChar char="•"/>
            </a:pPr>
            <a:r>
              <a:rPr lang="en-US" sz="2297" spc="57">
                <a:solidFill>
                  <a:srgbClr val="000000"/>
                </a:solidFill>
                <a:latin typeface="Roboto"/>
                <a:ea typeface="Roboto"/>
                <a:cs typeface="Roboto"/>
                <a:sym typeface="Roboto"/>
              </a:rPr>
              <a:t>Letters of support from potential collaborators (featured artists, designers, etc.)</a:t>
            </a:r>
          </a:p>
          <a:p>
            <a:pPr algn="just">
              <a:lnSpc>
                <a:spcPts val="3446"/>
              </a:lnSpc>
            </a:pPr>
            <a:endParaRPr lang="en-US" sz="2297" spc="57">
              <a:solidFill>
                <a:srgbClr val="000000"/>
              </a:solidFill>
              <a:latin typeface="Roboto"/>
              <a:ea typeface="Roboto"/>
              <a:cs typeface="Roboto"/>
              <a:sym typeface="Roboto"/>
            </a:endParaRPr>
          </a:p>
          <a:p>
            <a:pPr algn="just">
              <a:lnSpc>
                <a:spcPts val="3446"/>
              </a:lnSpc>
            </a:pPr>
            <a:endParaRPr lang="en-US" sz="2297" spc="57">
              <a:solidFill>
                <a:srgbClr val="000000"/>
              </a:solidFill>
              <a:latin typeface="Roboto"/>
              <a:ea typeface="Roboto"/>
              <a:cs typeface="Roboto"/>
              <a:sym typeface="Roboto"/>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042988"/>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3" name="AutoShape 3"/>
          <p:cNvSpPr/>
          <p:nvPr/>
        </p:nvSpPr>
        <p:spPr>
          <a:xfrm>
            <a:off x="10767060" y="9224962"/>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4" name="TextBox 4"/>
          <p:cNvSpPr txBox="1"/>
          <p:nvPr/>
        </p:nvSpPr>
        <p:spPr>
          <a:xfrm>
            <a:off x="7401613" y="942975"/>
            <a:ext cx="9857687" cy="2737485"/>
          </a:xfrm>
          <a:prstGeom prst="rect">
            <a:avLst/>
          </a:prstGeom>
        </p:spPr>
        <p:txBody>
          <a:bodyPr lIns="0" tIns="0" rIns="0" bIns="0" rtlCol="0" anchor="t">
            <a:spAutoFit/>
          </a:bodyPr>
          <a:lstStyle/>
          <a:p>
            <a:pPr algn="r">
              <a:lnSpc>
                <a:spcPts val="3600"/>
              </a:lnSpc>
            </a:pPr>
            <a:r>
              <a:rPr lang="en-US" sz="2400" spc="60">
                <a:solidFill>
                  <a:srgbClr val="000000"/>
                </a:solidFill>
                <a:latin typeface="Roboto"/>
                <a:ea typeface="Roboto"/>
                <a:cs typeface="Roboto"/>
                <a:sym typeface="Roboto"/>
              </a:rPr>
              <a:t>Merit</a:t>
            </a:r>
          </a:p>
          <a:p>
            <a:pPr algn="r">
              <a:lnSpc>
                <a:spcPts val="3600"/>
              </a:lnSpc>
            </a:pPr>
            <a:r>
              <a:rPr lang="en-US" sz="2400" spc="60">
                <a:solidFill>
                  <a:srgbClr val="000000"/>
                </a:solidFill>
                <a:latin typeface="Roboto"/>
                <a:ea typeface="Roboto"/>
                <a:cs typeface="Roboto"/>
                <a:sym typeface="Roboto"/>
              </a:rPr>
              <a:t>Viability</a:t>
            </a:r>
          </a:p>
          <a:p>
            <a:pPr algn="r">
              <a:lnSpc>
                <a:spcPts val="3600"/>
              </a:lnSpc>
            </a:pPr>
            <a:r>
              <a:rPr lang="en-US" sz="2400" b="1" spc="60">
                <a:solidFill>
                  <a:srgbClr val="000000"/>
                </a:solidFill>
                <a:latin typeface="Roboto Bold"/>
                <a:ea typeface="Roboto Bold"/>
                <a:cs typeface="Roboto Bold"/>
                <a:sym typeface="Roboto Bold"/>
              </a:rPr>
              <a:t>Benefit</a:t>
            </a:r>
          </a:p>
          <a:p>
            <a:pPr algn="r">
              <a:lnSpc>
                <a:spcPts val="3600"/>
              </a:lnSpc>
            </a:pPr>
            <a:r>
              <a:rPr lang="en-US" sz="2400" spc="60">
                <a:solidFill>
                  <a:srgbClr val="000000"/>
                </a:solidFill>
                <a:latin typeface="Roboto"/>
                <a:ea typeface="Roboto"/>
                <a:cs typeface="Roboto"/>
                <a:sym typeface="Roboto"/>
              </a:rPr>
              <a:t>Reach</a:t>
            </a:r>
          </a:p>
          <a:p>
            <a:pPr algn="r">
              <a:lnSpc>
                <a:spcPts val="3600"/>
              </a:lnSpc>
            </a:pPr>
            <a:endParaRPr lang="en-US" sz="2400" spc="60">
              <a:solidFill>
                <a:srgbClr val="000000"/>
              </a:solidFill>
              <a:latin typeface="Roboto"/>
              <a:ea typeface="Roboto"/>
              <a:cs typeface="Roboto"/>
              <a:sym typeface="Roboto"/>
            </a:endParaRPr>
          </a:p>
          <a:p>
            <a:pPr algn="r">
              <a:lnSpc>
                <a:spcPts val="3600"/>
              </a:lnSpc>
            </a:pPr>
            <a:endParaRPr lang="en-US" sz="2400" spc="60">
              <a:solidFill>
                <a:srgbClr val="000000"/>
              </a:solidFill>
              <a:latin typeface="Roboto"/>
              <a:ea typeface="Roboto"/>
              <a:cs typeface="Roboto"/>
              <a:sym typeface="Roboto"/>
            </a:endParaRPr>
          </a:p>
        </p:txBody>
      </p:sp>
      <p:sp>
        <p:nvSpPr>
          <p:cNvPr id="5" name="TextBox 5"/>
          <p:cNvSpPr txBox="1"/>
          <p:nvPr/>
        </p:nvSpPr>
        <p:spPr>
          <a:xfrm>
            <a:off x="1247922" y="7028554"/>
            <a:ext cx="11877526" cy="1823085"/>
          </a:xfrm>
          <a:prstGeom prst="rect">
            <a:avLst/>
          </a:prstGeom>
        </p:spPr>
        <p:txBody>
          <a:bodyPr lIns="0" tIns="0" rIns="0" bIns="0" rtlCol="0" anchor="t">
            <a:spAutoFit/>
          </a:bodyPr>
          <a:lstStyle/>
          <a:p>
            <a:pPr marL="518160" lvl="1" indent="-259080" algn="l">
              <a:lnSpc>
                <a:spcPts val="3600"/>
              </a:lnSpc>
              <a:buFont typeface="Arial"/>
              <a:buChar char="•"/>
            </a:pPr>
            <a:r>
              <a:rPr lang="en-US" sz="2400" spc="60">
                <a:solidFill>
                  <a:srgbClr val="000000"/>
                </a:solidFill>
                <a:latin typeface="Roboto"/>
                <a:ea typeface="Roboto"/>
                <a:cs typeface="Roboto"/>
                <a:sym typeface="Roboto"/>
              </a:rPr>
              <a:t>Letters of support from scene leaders, music organisations, regional venues</a:t>
            </a:r>
          </a:p>
          <a:p>
            <a:pPr marL="518160" lvl="1" indent="-259080" algn="l">
              <a:lnSpc>
                <a:spcPts val="3600"/>
              </a:lnSpc>
              <a:buFont typeface="Arial"/>
              <a:buChar char="•"/>
            </a:pPr>
            <a:r>
              <a:rPr lang="en-US" sz="2400" spc="60">
                <a:solidFill>
                  <a:srgbClr val="000000"/>
                </a:solidFill>
                <a:latin typeface="Roboto"/>
                <a:ea typeface="Roboto"/>
                <a:cs typeface="Roboto"/>
                <a:sym typeface="Roboto"/>
              </a:rPr>
              <a:t>Letters of support from potential collaborators (featured artists, designers, etc.)</a:t>
            </a:r>
          </a:p>
          <a:p>
            <a:pPr marL="518160" lvl="1" indent="-259080" algn="l">
              <a:lnSpc>
                <a:spcPts val="3600"/>
              </a:lnSpc>
              <a:buFont typeface="Arial"/>
              <a:buChar char="•"/>
            </a:pPr>
            <a:r>
              <a:rPr lang="en-US" sz="2400" spc="60">
                <a:solidFill>
                  <a:srgbClr val="000000"/>
                </a:solidFill>
                <a:latin typeface="Roboto"/>
                <a:ea typeface="Roboto"/>
                <a:cs typeface="Roboto"/>
                <a:sym typeface="Roboto"/>
              </a:rPr>
              <a:t>Relevant research, strategies, plans, data</a:t>
            </a:r>
          </a:p>
          <a:p>
            <a:pPr marL="518160" lvl="1" indent="-259080" algn="l">
              <a:lnSpc>
                <a:spcPts val="3600"/>
              </a:lnSpc>
              <a:buFont typeface="Arial"/>
              <a:buChar char="•"/>
            </a:pPr>
            <a:r>
              <a:rPr lang="en-US" sz="2400" spc="60">
                <a:solidFill>
                  <a:srgbClr val="000000"/>
                </a:solidFill>
                <a:latin typeface="Roboto"/>
                <a:ea typeface="Roboto"/>
                <a:cs typeface="Roboto"/>
                <a:sym typeface="Roboto"/>
              </a:rPr>
              <a:t>Examples of previous outcomes from like projects.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042988"/>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3" name="AutoShape 3"/>
          <p:cNvSpPr/>
          <p:nvPr/>
        </p:nvSpPr>
        <p:spPr>
          <a:xfrm>
            <a:off x="10767060" y="9224962"/>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4" name="TextBox 4"/>
          <p:cNvSpPr txBox="1"/>
          <p:nvPr/>
        </p:nvSpPr>
        <p:spPr>
          <a:xfrm>
            <a:off x="7401613" y="942975"/>
            <a:ext cx="9857687" cy="2737485"/>
          </a:xfrm>
          <a:prstGeom prst="rect">
            <a:avLst/>
          </a:prstGeom>
        </p:spPr>
        <p:txBody>
          <a:bodyPr lIns="0" tIns="0" rIns="0" bIns="0" rtlCol="0" anchor="t">
            <a:spAutoFit/>
          </a:bodyPr>
          <a:lstStyle/>
          <a:p>
            <a:pPr algn="r">
              <a:lnSpc>
                <a:spcPts val="3600"/>
              </a:lnSpc>
            </a:pPr>
            <a:r>
              <a:rPr lang="en-US" sz="2400" spc="60">
                <a:solidFill>
                  <a:srgbClr val="000000"/>
                </a:solidFill>
                <a:latin typeface="Roboto"/>
                <a:ea typeface="Roboto"/>
                <a:cs typeface="Roboto"/>
                <a:sym typeface="Roboto"/>
              </a:rPr>
              <a:t>Merit</a:t>
            </a:r>
          </a:p>
          <a:p>
            <a:pPr algn="r">
              <a:lnSpc>
                <a:spcPts val="3600"/>
              </a:lnSpc>
            </a:pPr>
            <a:r>
              <a:rPr lang="en-US" sz="2400" spc="60">
                <a:solidFill>
                  <a:srgbClr val="000000"/>
                </a:solidFill>
                <a:latin typeface="Roboto"/>
                <a:ea typeface="Roboto"/>
                <a:cs typeface="Roboto"/>
                <a:sym typeface="Roboto"/>
              </a:rPr>
              <a:t>Viability</a:t>
            </a:r>
          </a:p>
          <a:p>
            <a:pPr algn="r">
              <a:lnSpc>
                <a:spcPts val="3600"/>
              </a:lnSpc>
            </a:pPr>
            <a:r>
              <a:rPr lang="en-US" sz="2400" spc="60">
                <a:solidFill>
                  <a:srgbClr val="000000"/>
                </a:solidFill>
                <a:latin typeface="Roboto"/>
                <a:ea typeface="Roboto"/>
                <a:cs typeface="Roboto"/>
                <a:sym typeface="Roboto"/>
              </a:rPr>
              <a:t>Benefit</a:t>
            </a:r>
          </a:p>
          <a:p>
            <a:pPr algn="r">
              <a:lnSpc>
                <a:spcPts val="3600"/>
              </a:lnSpc>
            </a:pPr>
            <a:r>
              <a:rPr lang="en-US" sz="2400" b="1" spc="60">
                <a:solidFill>
                  <a:srgbClr val="000000"/>
                </a:solidFill>
                <a:latin typeface="Roboto Bold"/>
                <a:ea typeface="Roboto Bold"/>
                <a:cs typeface="Roboto Bold"/>
                <a:sym typeface="Roboto Bold"/>
              </a:rPr>
              <a:t>Reach</a:t>
            </a:r>
          </a:p>
          <a:p>
            <a:pPr algn="r">
              <a:lnSpc>
                <a:spcPts val="3600"/>
              </a:lnSpc>
            </a:pPr>
            <a:endParaRPr lang="en-US" sz="2400" b="1" spc="60">
              <a:solidFill>
                <a:srgbClr val="000000"/>
              </a:solidFill>
              <a:latin typeface="Roboto Bold"/>
              <a:ea typeface="Roboto Bold"/>
              <a:cs typeface="Roboto Bold"/>
              <a:sym typeface="Roboto Bold"/>
            </a:endParaRPr>
          </a:p>
          <a:p>
            <a:pPr algn="r">
              <a:lnSpc>
                <a:spcPts val="3600"/>
              </a:lnSpc>
            </a:pPr>
            <a:endParaRPr lang="en-US" sz="2400" b="1" spc="60">
              <a:solidFill>
                <a:srgbClr val="000000"/>
              </a:solidFill>
              <a:latin typeface="Roboto Bold"/>
              <a:ea typeface="Roboto Bold"/>
              <a:cs typeface="Roboto Bold"/>
              <a:sym typeface="Roboto Bold"/>
            </a:endParaRPr>
          </a:p>
        </p:txBody>
      </p:sp>
      <p:sp>
        <p:nvSpPr>
          <p:cNvPr id="5" name="TextBox 5"/>
          <p:cNvSpPr txBox="1"/>
          <p:nvPr/>
        </p:nvSpPr>
        <p:spPr>
          <a:xfrm>
            <a:off x="793607" y="5067300"/>
            <a:ext cx="17106433" cy="4366032"/>
          </a:xfrm>
          <a:prstGeom prst="rect">
            <a:avLst/>
          </a:prstGeom>
        </p:spPr>
        <p:txBody>
          <a:bodyPr lIns="0" tIns="0" rIns="0" bIns="0" rtlCol="0" anchor="t">
            <a:spAutoFit/>
          </a:bodyPr>
          <a:lstStyle/>
          <a:p>
            <a:pPr marL="496103" lvl="1" indent="-248051" algn="just">
              <a:lnSpc>
                <a:spcPts val="3446"/>
              </a:lnSpc>
              <a:buFont typeface="Arial"/>
              <a:buChar char="•"/>
            </a:pPr>
            <a:r>
              <a:rPr lang="en-US" sz="2297" spc="57">
                <a:solidFill>
                  <a:srgbClr val="000000"/>
                </a:solidFill>
                <a:latin typeface="Roboto"/>
                <a:ea typeface="Roboto"/>
                <a:cs typeface="Roboto"/>
                <a:sym typeface="Roboto"/>
              </a:rPr>
              <a:t>Audience analytics (Spotify, YouTube, Apple Music)</a:t>
            </a:r>
          </a:p>
          <a:p>
            <a:pPr marL="496103" lvl="1" indent="-248051" algn="just">
              <a:lnSpc>
                <a:spcPts val="3446"/>
              </a:lnSpc>
              <a:buFont typeface="Arial"/>
              <a:buChar char="•"/>
            </a:pPr>
            <a:r>
              <a:rPr lang="en-US" sz="2297" spc="57">
                <a:solidFill>
                  <a:srgbClr val="000000"/>
                </a:solidFill>
                <a:latin typeface="Roboto"/>
                <a:ea typeface="Roboto"/>
                <a:cs typeface="Roboto"/>
                <a:sym typeface="Roboto"/>
              </a:rPr>
              <a:t>Social media insights (engagement rates, growth data)</a:t>
            </a:r>
          </a:p>
          <a:p>
            <a:pPr marL="496103" lvl="1" indent="-248051" algn="just">
              <a:lnSpc>
                <a:spcPts val="3446"/>
              </a:lnSpc>
              <a:buFont typeface="Arial"/>
              <a:buChar char="•"/>
            </a:pPr>
            <a:r>
              <a:rPr lang="en-US" sz="2297" spc="57">
                <a:solidFill>
                  <a:srgbClr val="000000"/>
                </a:solidFill>
                <a:latin typeface="Roboto"/>
                <a:ea typeface="Roboto"/>
                <a:cs typeface="Roboto"/>
                <a:sym typeface="Roboto"/>
              </a:rPr>
              <a:t>Mailing list or fan community size</a:t>
            </a:r>
          </a:p>
          <a:p>
            <a:pPr marL="496103" lvl="1" indent="-248051" algn="just">
              <a:lnSpc>
                <a:spcPts val="3446"/>
              </a:lnSpc>
              <a:buFont typeface="Arial"/>
              <a:buChar char="•"/>
            </a:pPr>
            <a:r>
              <a:rPr lang="en-US" sz="2297" spc="57">
                <a:solidFill>
                  <a:srgbClr val="000000"/>
                </a:solidFill>
                <a:latin typeface="Roboto"/>
                <a:ea typeface="Roboto"/>
                <a:cs typeface="Roboto"/>
                <a:sym typeface="Roboto"/>
              </a:rPr>
              <a:t>Touring history + attendance numbers</a:t>
            </a:r>
          </a:p>
          <a:p>
            <a:pPr marL="496103" lvl="1" indent="-248051" algn="just">
              <a:lnSpc>
                <a:spcPts val="3446"/>
              </a:lnSpc>
              <a:buFont typeface="Arial"/>
              <a:buChar char="•"/>
            </a:pPr>
            <a:r>
              <a:rPr lang="en-US" sz="2297" spc="57">
                <a:solidFill>
                  <a:srgbClr val="000000"/>
                </a:solidFill>
                <a:latin typeface="Roboto"/>
                <a:ea typeface="Roboto"/>
                <a:cs typeface="Roboto"/>
                <a:sym typeface="Roboto"/>
              </a:rPr>
              <a:t>Venue or festival interest emails (expressions of interest for tours after album release)</a:t>
            </a:r>
          </a:p>
          <a:p>
            <a:pPr marL="496103" lvl="1" indent="-248051" algn="just">
              <a:lnSpc>
                <a:spcPts val="3446"/>
              </a:lnSpc>
              <a:buFont typeface="Arial"/>
              <a:buChar char="•"/>
            </a:pPr>
            <a:r>
              <a:rPr lang="en-US" sz="2297" spc="57">
                <a:solidFill>
                  <a:srgbClr val="000000"/>
                </a:solidFill>
                <a:latin typeface="Roboto"/>
                <a:ea typeface="Roboto"/>
                <a:cs typeface="Roboto"/>
                <a:sym typeface="Roboto"/>
              </a:rPr>
              <a:t>Radio airplay reports </a:t>
            </a:r>
          </a:p>
          <a:p>
            <a:pPr marL="496103" lvl="1" indent="-248051" algn="just">
              <a:lnSpc>
                <a:spcPts val="3446"/>
              </a:lnSpc>
              <a:buFont typeface="Arial"/>
              <a:buChar char="•"/>
            </a:pPr>
            <a:r>
              <a:rPr lang="en-US" sz="2297" spc="57">
                <a:solidFill>
                  <a:srgbClr val="000000"/>
                </a:solidFill>
                <a:latin typeface="Roboto"/>
                <a:ea typeface="Roboto"/>
                <a:cs typeface="Roboto"/>
                <a:sym typeface="Roboto"/>
              </a:rPr>
              <a:t>Press/media coverage (blogs, reviews, interviews)</a:t>
            </a:r>
          </a:p>
          <a:p>
            <a:pPr marL="496103" lvl="1" indent="-248051" algn="just">
              <a:lnSpc>
                <a:spcPts val="3446"/>
              </a:lnSpc>
              <a:buFont typeface="Arial"/>
              <a:buChar char="•"/>
            </a:pPr>
            <a:r>
              <a:rPr lang="en-US" sz="2297" spc="57">
                <a:solidFill>
                  <a:srgbClr val="000000"/>
                </a:solidFill>
                <a:latin typeface="Roboto"/>
                <a:ea typeface="Roboto"/>
                <a:cs typeface="Roboto"/>
                <a:sym typeface="Roboto"/>
              </a:rPr>
              <a:t>Distribution plan (label support, digital distributor confirmation)</a:t>
            </a:r>
          </a:p>
          <a:p>
            <a:pPr marL="496103" lvl="1" indent="-248051" algn="just">
              <a:lnSpc>
                <a:spcPts val="3446"/>
              </a:lnSpc>
              <a:buFont typeface="Arial"/>
              <a:buChar char="•"/>
            </a:pPr>
            <a:r>
              <a:rPr lang="en-US" sz="2297" spc="57">
                <a:solidFill>
                  <a:srgbClr val="000000"/>
                </a:solidFill>
                <a:latin typeface="Roboto"/>
                <a:ea typeface="Roboto"/>
                <a:cs typeface="Roboto"/>
                <a:sym typeface="Roboto"/>
              </a:rPr>
              <a:t>Marketing strategy &amp; release plan (timelines, PR activities, content plan)</a:t>
            </a:r>
          </a:p>
          <a:p>
            <a:pPr algn="just">
              <a:lnSpc>
                <a:spcPts val="3446"/>
              </a:lnSpc>
            </a:pPr>
            <a:r>
              <a:rPr lang="en-US" sz="2297" spc="57">
                <a:solidFill>
                  <a:srgbClr val="000000"/>
                </a:solidFill>
                <a:latin typeface="Roboto"/>
                <a:ea typeface="Roboto"/>
                <a:cs typeface="Roboto"/>
                <a:sym typeface="Roboto"/>
              </a:rPr>
              <a: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938345" y="971550"/>
            <a:ext cx="9320955" cy="786765"/>
          </a:xfrm>
          <a:prstGeom prst="rect">
            <a:avLst/>
          </a:prstGeom>
        </p:spPr>
        <p:txBody>
          <a:bodyPr lIns="0" tIns="0" rIns="0" bIns="0" rtlCol="0" anchor="t">
            <a:spAutoFit/>
          </a:bodyPr>
          <a:lstStyle/>
          <a:p>
            <a:pPr algn="r">
              <a:lnSpc>
                <a:spcPts val="6240"/>
              </a:lnSpc>
            </a:pPr>
            <a:r>
              <a:rPr lang="en-US" sz="4800" b="1" spc="1440">
                <a:solidFill>
                  <a:srgbClr val="000000"/>
                </a:solidFill>
                <a:latin typeface="Roboto Bold"/>
                <a:ea typeface="Roboto Bold"/>
                <a:cs typeface="Roboto Bold"/>
                <a:sym typeface="Roboto Bold"/>
              </a:rPr>
              <a:t>BUDGET</a:t>
            </a:r>
          </a:p>
        </p:txBody>
      </p:sp>
      <p:sp>
        <p:nvSpPr>
          <p:cNvPr id="3" name="TextBox 3"/>
          <p:cNvSpPr txBox="1"/>
          <p:nvPr/>
        </p:nvSpPr>
        <p:spPr>
          <a:xfrm>
            <a:off x="7401613" y="3028474"/>
            <a:ext cx="9857687" cy="5937885"/>
          </a:xfrm>
          <a:prstGeom prst="rect">
            <a:avLst/>
          </a:prstGeom>
        </p:spPr>
        <p:txBody>
          <a:bodyPr lIns="0" tIns="0" rIns="0" bIns="0" rtlCol="0" anchor="t">
            <a:spAutoFit/>
          </a:bodyPr>
          <a:lstStyle/>
          <a:p>
            <a:pPr algn="r">
              <a:lnSpc>
                <a:spcPts val="3600"/>
              </a:lnSpc>
            </a:pPr>
            <a:r>
              <a:rPr lang="en-US" sz="2400" spc="60">
                <a:solidFill>
                  <a:srgbClr val="000000"/>
                </a:solidFill>
                <a:latin typeface="Roboto"/>
                <a:ea typeface="Roboto"/>
                <a:cs typeface="Roboto"/>
                <a:sym typeface="Roboto"/>
              </a:rPr>
              <a:t>INCOME</a:t>
            </a:r>
          </a:p>
          <a:p>
            <a:pPr algn="r">
              <a:lnSpc>
                <a:spcPts val="3600"/>
              </a:lnSpc>
            </a:pPr>
            <a:r>
              <a:rPr lang="en-US" sz="2400" spc="60">
                <a:solidFill>
                  <a:srgbClr val="000000"/>
                </a:solidFill>
                <a:latin typeface="Roboto"/>
                <a:ea typeface="Roboto"/>
                <a:cs typeface="Roboto"/>
                <a:sym typeface="Roboto"/>
              </a:rPr>
              <a:t>What comes IN including tickets sales, sponsorship, other grants, your own contribution and in-kind contributions.</a:t>
            </a:r>
          </a:p>
          <a:p>
            <a:pPr algn="r">
              <a:lnSpc>
                <a:spcPts val="3600"/>
              </a:lnSpc>
            </a:pPr>
            <a:endParaRPr lang="en-US" sz="2400" spc="60">
              <a:solidFill>
                <a:srgbClr val="000000"/>
              </a:solidFill>
              <a:latin typeface="Roboto"/>
              <a:ea typeface="Roboto"/>
              <a:cs typeface="Roboto"/>
              <a:sym typeface="Roboto"/>
            </a:endParaRPr>
          </a:p>
          <a:p>
            <a:pPr algn="r">
              <a:lnSpc>
                <a:spcPts val="3600"/>
              </a:lnSpc>
            </a:pPr>
            <a:r>
              <a:rPr lang="en-US" sz="2400" spc="60">
                <a:solidFill>
                  <a:srgbClr val="000000"/>
                </a:solidFill>
                <a:latin typeface="Roboto"/>
                <a:ea typeface="Roboto"/>
                <a:cs typeface="Roboto"/>
                <a:sym typeface="Roboto"/>
              </a:rPr>
              <a:t>EXPENDITURE</a:t>
            </a:r>
          </a:p>
          <a:p>
            <a:pPr algn="r">
              <a:lnSpc>
                <a:spcPts val="3600"/>
              </a:lnSpc>
            </a:pPr>
            <a:r>
              <a:rPr lang="en-US" sz="2400" spc="60">
                <a:solidFill>
                  <a:srgbClr val="000000"/>
                </a:solidFill>
                <a:latin typeface="Roboto"/>
                <a:ea typeface="Roboto"/>
                <a:cs typeface="Roboto"/>
                <a:sym typeface="Roboto"/>
              </a:rPr>
              <a:t>What goes OUT including all project expenses - artists fees, venues, production costs and materials, marketing, insurances and documentation.</a:t>
            </a:r>
          </a:p>
          <a:p>
            <a:pPr algn="r">
              <a:lnSpc>
                <a:spcPts val="3600"/>
              </a:lnSpc>
            </a:pPr>
            <a:endParaRPr lang="en-US" sz="2400" spc="60">
              <a:solidFill>
                <a:srgbClr val="000000"/>
              </a:solidFill>
              <a:latin typeface="Roboto"/>
              <a:ea typeface="Roboto"/>
              <a:cs typeface="Roboto"/>
              <a:sym typeface="Roboto"/>
            </a:endParaRPr>
          </a:p>
          <a:p>
            <a:pPr algn="r">
              <a:lnSpc>
                <a:spcPts val="3600"/>
              </a:lnSpc>
            </a:pPr>
            <a:r>
              <a:rPr lang="en-US" sz="2400" spc="60">
                <a:solidFill>
                  <a:srgbClr val="000000"/>
                </a:solidFill>
                <a:latin typeface="Roboto"/>
                <a:ea typeface="Roboto"/>
                <a:cs typeface="Roboto"/>
                <a:sym typeface="Roboto"/>
              </a:rPr>
              <a:t>INKIND</a:t>
            </a:r>
          </a:p>
          <a:p>
            <a:pPr algn="r">
              <a:lnSpc>
                <a:spcPts val="3600"/>
              </a:lnSpc>
            </a:pPr>
            <a:r>
              <a:rPr lang="en-US" sz="2400" spc="60">
                <a:solidFill>
                  <a:srgbClr val="000000"/>
                </a:solidFill>
                <a:latin typeface="Roboto"/>
                <a:ea typeface="Roboto"/>
                <a:cs typeface="Roboto"/>
                <a:sym typeface="Roboto"/>
              </a:rPr>
              <a:t>the 'dollar value' of assets or contributions to the project without cash payment for example volunteer hours, discounts or equipment of your own.</a:t>
            </a:r>
          </a:p>
        </p:txBody>
      </p:sp>
      <p:sp>
        <p:nvSpPr>
          <p:cNvPr id="4" name="AutoShape 4"/>
          <p:cNvSpPr/>
          <p:nvPr/>
        </p:nvSpPr>
        <p:spPr>
          <a:xfrm>
            <a:off x="1028700" y="1042988"/>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5" name="TextBox 5"/>
          <p:cNvSpPr txBox="1"/>
          <p:nvPr/>
        </p:nvSpPr>
        <p:spPr>
          <a:xfrm>
            <a:off x="1028700" y="7035165"/>
            <a:ext cx="5806436" cy="2223135"/>
          </a:xfrm>
          <a:prstGeom prst="rect">
            <a:avLst/>
          </a:prstGeom>
        </p:spPr>
        <p:txBody>
          <a:bodyPr lIns="0" tIns="0" rIns="0" bIns="0" rtlCol="0" anchor="t">
            <a:spAutoFit/>
          </a:bodyPr>
          <a:lstStyle/>
          <a:p>
            <a:pPr algn="l">
              <a:lnSpc>
                <a:spcPts val="2940"/>
              </a:lnSpc>
            </a:pPr>
            <a:r>
              <a:rPr lang="en-US" sz="2100" b="1" spc="630">
                <a:solidFill>
                  <a:srgbClr val="000000"/>
                </a:solidFill>
                <a:latin typeface="Roboto Bold"/>
                <a:ea typeface="Roboto Bold"/>
                <a:cs typeface="Roboto Bold"/>
                <a:sym typeface="Roboto Bold"/>
              </a:rPr>
              <a:t>DEMONSTRATE UNDERSTANDING OF WHAT IS INVOLVED TO DELIVER YOUR PROJECT THROUGH YOUR BUDGET</a:t>
            </a:r>
          </a:p>
          <a:p>
            <a:pPr algn="l">
              <a:lnSpc>
                <a:spcPts val="2940"/>
              </a:lnSpc>
            </a:pPr>
            <a:endParaRPr lang="en-US" sz="2100" b="1" spc="630">
              <a:solidFill>
                <a:srgbClr val="000000"/>
              </a:solidFill>
              <a:latin typeface="Roboto Bold"/>
              <a:ea typeface="Roboto Bold"/>
              <a:cs typeface="Roboto Bold"/>
              <a:sym typeface="Roboto Bold"/>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042988"/>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3" name="Freeform 3"/>
          <p:cNvSpPr/>
          <p:nvPr/>
        </p:nvSpPr>
        <p:spPr>
          <a:xfrm>
            <a:off x="1028700" y="1175443"/>
            <a:ext cx="8930931" cy="5793942"/>
          </a:xfrm>
          <a:custGeom>
            <a:avLst/>
            <a:gdLst/>
            <a:ahLst/>
            <a:cxnLst/>
            <a:rect l="l" t="t" r="r" b="b"/>
            <a:pathLst>
              <a:path w="8930931" h="5793942">
                <a:moveTo>
                  <a:pt x="0" y="0"/>
                </a:moveTo>
                <a:lnTo>
                  <a:pt x="8930931" y="0"/>
                </a:lnTo>
                <a:lnTo>
                  <a:pt x="8930931" y="5793942"/>
                </a:lnTo>
                <a:lnTo>
                  <a:pt x="0" y="5793942"/>
                </a:lnTo>
                <a:lnTo>
                  <a:pt x="0" y="0"/>
                </a:lnTo>
                <a:close/>
              </a:path>
            </a:pathLst>
          </a:custGeom>
          <a:blipFill>
            <a:blip r:embed="rId2"/>
            <a:stretch>
              <a:fillRect/>
            </a:stretch>
          </a:blipFill>
        </p:spPr>
        <p:txBody>
          <a:bodyPr/>
          <a:lstStyle/>
          <a:p>
            <a:endParaRPr lang="en-AU"/>
          </a:p>
        </p:txBody>
      </p:sp>
      <p:sp>
        <p:nvSpPr>
          <p:cNvPr id="4" name="TextBox 4"/>
          <p:cNvSpPr txBox="1"/>
          <p:nvPr/>
        </p:nvSpPr>
        <p:spPr>
          <a:xfrm>
            <a:off x="7938345" y="971550"/>
            <a:ext cx="9320955" cy="786765"/>
          </a:xfrm>
          <a:prstGeom prst="rect">
            <a:avLst/>
          </a:prstGeom>
        </p:spPr>
        <p:txBody>
          <a:bodyPr lIns="0" tIns="0" rIns="0" bIns="0" rtlCol="0" anchor="t">
            <a:spAutoFit/>
          </a:bodyPr>
          <a:lstStyle/>
          <a:p>
            <a:pPr algn="r">
              <a:lnSpc>
                <a:spcPts val="6240"/>
              </a:lnSpc>
            </a:pPr>
            <a:r>
              <a:rPr lang="en-US" sz="4800" b="1" spc="1440">
                <a:solidFill>
                  <a:srgbClr val="000000"/>
                </a:solidFill>
                <a:latin typeface="Roboto Bold"/>
                <a:ea typeface="Roboto Bold"/>
                <a:cs typeface="Roboto Bold"/>
                <a:sym typeface="Roboto Bold"/>
              </a:rPr>
              <a:t>BUDGET</a:t>
            </a:r>
          </a:p>
        </p:txBody>
      </p:sp>
      <p:sp>
        <p:nvSpPr>
          <p:cNvPr id="5" name="TextBox 5"/>
          <p:cNvSpPr txBox="1"/>
          <p:nvPr/>
        </p:nvSpPr>
        <p:spPr>
          <a:xfrm>
            <a:off x="1028700" y="477203"/>
            <a:ext cx="6174569" cy="451485"/>
          </a:xfrm>
          <a:prstGeom prst="rect">
            <a:avLst/>
          </a:prstGeom>
        </p:spPr>
        <p:txBody>
          <a:bodyPr lIns="0" tIns="0" rIns="0" bIns="0" rtlCol="0" anchor="t">
            <a:spAutoFit/>
          </a:bodyPr>
          <a:lstStyle/>
          <a:p>
            <a:pPr algn="just">
              <a:lnSpc>
                <a:spcPts val="3600"/>
              </a:lnSpc>
            </a:pPr>
            <a:r>
              <a:rPr lang="en-US" sz="2400" spc="60">
                <a:solidFill>
                  <a:srgbClr val="000000"/>
                </a:solidFill>
                <a:latin typeface="Roboto"/>
                <a:ea typeface="Roboto"/>
                <a:cs typeface="Roboto"/>
                <a:sym typeface="Roboto"/>
              </a:rPr>
              <a:t>CASH</a:t>
            </a:r>
          </a:p>
        </p:txBody>
      </p:sp>
      <p:sp>
        <p:nvSpPr>
          <p:cNvPr id="6" name="TextBox 6"/>
          <p:cNvSpPr txBox="1"/>
          <p:nvPr/>
        </p:nvSpPr>
        <p:spPr>
          <a:xfrm>
            <a:off x="1028700" y="7035165"/>
            <a:ext cx="5806436" cy="2223135"/>
          </a:xfrm>
          <a:prstGeom prst="rect">
            <a:avLst/>
          </a:prstGeom>
        </p:spPr>
        <p:txBody>
          <a:bodyPr lIns="0" tIns="0" rIns="0" bIns="0" rtlCol="0" anchor="t">
            <a:spAutoFit/>
          </a:bodyPr>
          <a:lstStyle/>
          <a:p>
            <a:pPr algn="l">
              <a:lnSpc>
                <a:spcPts val="2940"/>
              </a:lnSpc>
            </a:pPr>
            <a:r>
              <a:rPr lang="en-US" sz="2100" b="1" spc="630">
                <a:solidFill>
                  <a:srgbClr val="000000"/>
                </a:solidFill>
                <a:latin typeface="Roboto Bold"/>
                <a:ea typeface="Roboto Bold"/>
                <a:cs typeface="Roboto Bold"/>
                <a:sym typeface="Roboto Bold"/>
              </a:rPr>
              <a:t>DEMONSTRATE UNDERSTANDING OF WHAT IS INVOLVED TO DELIVER YOUR PROJECT THROUGH YOUR BUDGET</a:t>
            </a:r>
          </a:p>
          <a:p>
            <a:pPr algn="l">
              <a:lnSpc>
                <a:spcPts val="2940"/>
              </a:lnSpc>
            </a:pPr>
            <a:endParaRPr lang="en-US" sz="2100" b="1" spc="630">
              <a:solidFill>
                <a:srgbClr val="000000"/>
              </a:solidFill>
              <a:latin typeface="Roboto Bold"/>
              <a:ea typeface="Roboto Bold"/>
              <a:cs typeface="Roboto Bold"/>
              <a:sym typeface="Roboto Bold"/>
            </a:endParaRPr>
          </a:p>
        </p:txBody>
      </p:sp>
      <p:sp>
        <p:nvSpPr>
          <p:cNvPr id="7" name="TextBox 7"/>
          <p:cNvSpPr txBox="1"/>
          <p:nvPr/>
        </p:nvSpPr>
        <p:spPr>
          <a:xfrm>
            <a:off x="11084731" y="1672590"/>
            <a:ext cx="6174569" cy="908685"/>
          </a:xfrm>
          <a:prstGeom prst="rect">
            <a:avLst/>
          </a:prstGeom>
        </p:spPr>
        <p:txBody>
          <a:bodyPr lIns="0" tIns="0" rIns="0" bIns="0" rtlCol="0" anchor="t">
            <a:spAutoFit/>
          </a:bodyPr>
          <a:lstStyle/>
          <a:p>
            <a:pPr algn="r">
              <a:lnSpc>
                <a:spcPts val="3600"/>
              </a:lnSpc>
            </a:pPr>
            <a:r>
              <a:rPr lang="en-US" sz="2400" spc="60">
                <a:solidFill>
                  <a:srgbClr val="000000"/>
                </a:solidFill>
                <a:latin typeface="Roboto"/>
                <a:ea typeface="Roboto"/>
                <a:cs typeface="Roboto"/>
                <a:sym typeface="Roboto"/>
              </a:rPr>
              <a:t>Total Income (Cash) - $28,250</a:t>
            </a:r>
          </a:p>
          <a:p>
            <a:pPr algn="r">
              <a:lnSpc>
                <a:spcPts val="3600"/>
              </a:lnSpc>
            </a:pPr>
            <a:r>
              <a:rPr lang="en-US" sz="2400" spc="60">
                <a:solidFill>
                  <a:srgbClr val="000000"/>
                </a:solidFill>
                <a:latin typeface="Roboto"/>
                <a:ea typeface="Roboto"/>
                <a:cs typeface="Roboto"/>
                <a:sym typeface="Roboto"/>
              </a:rPr>
              <a:t>Total Expenditure (Cash) - $28,250</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042988"/>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3" name="Freeform 3"/>
          <p:cNvSpPr/>
          <p:nvPr/>
        </p:nvSpPr>
        <p:spPr>
          <a:xfrm>
            <a:off x="1028700" y="1393508"/>
            <a:ext cx="9263790" cy="3705516"/>
          </a:xfrm>
          <a:custGeom>
            <a:avLst/>
            <a:gdLst/>
            <a:ahLst/>
            <a:cxnLst/>
            <a:rect l="l" t="t" r="r" b="b"/>
            <a:pathLst>
              <a:path w="9263790" h="3705516">
                <a:moveTo>
                  <a:pt x="0" y="0"/>
                </a:moveTo>
                <a:lnTo>
                  <a:pt x="9263790" y="0"/>
                </a:lnTo>
                <a:lnTo>
                  <a:pt x="9263790" y="3705515"/>
                </a:lnTo>
                <a:lnTo>
                  <a:pt x="0" y="3705515"/>
                </a:lnTo>
                <a:lnTo>
                  <a:pt x="0" y="0"/>
                </a:lnTo>
                <a:close/>
              </a:path>
            </a:pathLst>
          </a:custGeom>
          <a:blipFill>
            <a:blip r:embed="rId2"/>
            <a:stretch>
              <a:fillRect/>
            </a:stretch>
          </a:blipFill>
        </p:spPr>
        <p:txBody>
          <a:bodyPr/>
          <a:lstStyle/>
          <a:p>
            <a:endParaRPr lang="en-AU"/>
          </a:p>
        </p:txBody>
      </p:sp>
      <p:sp>
        <p:nvSpPr>
          <p:cNvPr id="4" name="TextBox 4"/>
          <p:cNvSpPr txBox="1"/>
          <p:nvPr/>
        </p:nvSpPr>
        <p:spPr>
          <a:xfrm>
            <a:off x="7938345" y="971550"/>
            <a:ext cx="9320955" cy="786765"/>
          </a:xfrm>
          <a:prstGeom prst="rect">
            <a:avLst/>
          </a:prstGeom>
        </p:spPr>
        <p:txBody>
          <a:bodyPr lIns="0" tIns="0" rIns="0" bIns="0" rtlCol="0" anchor="t">
            <a:spAutoFit/>
          </a:bodyPr>
          <a:lstStyle/>
          <a:p>
            <a:pPr algn="r">
              <a:lnSpc>
                <a:spcPts val="6240"/>
              </a:lnSpc>
            </a:pPr>
            <a:r>
              <a:rPr lang="en-US" sz="4800" b="1" spc="1440">
                <a:solidFill>
                  <a:srgbClr val="000000"/>
                </a:solidFill>
                <a:latin typeface="Roboto Bold"/>
                <a:ea typeface="Roboto Bold"/>
                <a:cs typeface="Roboto Bold"/>
                <a:sym typeface="Roboto Bold"/>
              </a:rPr>
              <a:t>BUDGET</a:t>
            </a:r>
          </a:p>
        </p:txBody>
      </p:sp>
      <p:sp>
        <p:nvSpPr>
          <p:cNvPr id="5" name="TextBox 5"/>
          <p:cNvSpPr txBox="1"/>
          <p:nvPr/>
        </p:nvSpPr>
        <p:spPr>
          <a:xfrm>
            <a:off x="1028700" y="477203"/>
            <a:ext cx="6174569" cy="451485"/>
          </a:xfrm>
          <a:prstGeom prst="rect">
            <a:avLst/>
          </a:prstGeom>
        </p:spPr>
        <p:txBody>
          <a:bodyPr lIns="0" tIns="0" rIns="0" bIns="0" rtlCol="0" anchor="t">
            <a:spAutoFit/>
          </a:bodyPr>
          <a:lstStyle/>
          <a:p>
            <a:pPr algn="just">
              <a:lnSpc>
                <a:spcPts val="3600"/>
              </a:lnSpc>
            </a:pPr>
            <a:r>
              <a:rPr lang="en-US" sz="2400" spc="60">
                <a:solidFill>
                  <a:srgbClr val="000000"/>
                </a:solidFill>
                <a:latin typeface="Roboto"/>
                <a:ea typeface="Roboto"/>
                <a:cs typeface="Roboto"/>
                <a:sym typeface="Roboto"/>
              </a:rPr>
              <a:t>In-kind</a:t>
            </a:r>
          </a:p>
        </p:txBody>
      </p:sp>
      <p:sp>
        <p:nvSpPr>
          <p:cNvPr id="6" name="TextBox 6"/>
          <p:cNvSpPr txBox="1"/>
          <p:nvPr/>
        </p:nvSpPr>
        <p:spPr>
          <a:xfrm>
            <a:off x="1028700" y="7035165"/>
            <a:ext cx="5806436" cy="2223135"/>
          </a:xfrm>
          <a:prstGeom prst="rect">
            <a:avLst/>
          </a:prstGeom>
        </p:spPr>
        <p:txBody>
          <a:bodyPr lIns="0" tIns="0" rIns="0" bIns="0" rtlCol="0" anchor="t">
            <a:spAutoFit/>
          </a:bodyPr>
          <a:lstStyle/>
          <a:p>
            <a:pPr algn="l">
              <a:lnSpc>
                <a:spcPts val="2940"/>
              </a:lnSpc>
            </a:pPr>
            <a:r>
              <a:rPr lang="en-US" sz="2100" b="1" spc="630">
                <a:solidFill>
                  <a:srgbClr val="000000"/>
                </a:solidFill>
                <a:latin typeface="Roboto Bold"/>
                <a:ea typeface="Roboto Bold"/>
                <a:cs typeface="Roboto Bold"/>
                <a:sym typeface="Roboto Bold"/>
              </a:rPr>
              <a:t>DEMONSTRATE UNDERSTANDING OF WHAT IS INVOLVED TO DELIVER YOUR PROJECT THROUGH YOUR BUDGET</a:t>
            </a:r>
          </a:p>
          <a:p>
            <a:pPr algn="l">
              <a:lnSpc>
                <a:spcPts val="2940"/>
              </a:lnSpc>
            </a:pPr>
            <a:endParaRPr lang="en-US" sz="2100" b="1" spc="630">
              <a:solidFill>
                <a:srgbClr val="000000"/>
              </a:solidFill>
              <a:latin typeface="Roboto Bold"/>
              <a:ea typeface="Roboto Bold"/>
              <a:cs typeface="Roboto Bold"/>
              <a:sym typeface="Roboto Bold"/>
            </a:endParaRPr>
          </a:p>
        </p:txBody>
      </p:sp>
      <p:sp>
        <p:nvSpPr>
          <p:cNvPr id="7" name="TextBox 7"/>
          <p:cNvSpPr txBox="1"/>
          <p:nvPr/>
        </p:nvSpPr>
        <p:spPr>
          <a:xfrm>
            <a:off x="10896656" y="1672590"/>
            <a:ext cx="6362644" cy="3194685"/>
          </a:xfrm>
          <a:prstGeom prst="rect">
            <a:avLst/>
          </a:prstGeom>
        </p:spPr>
        <p:txBody>
          <a:bodyPr lIns="0" tIns="0" rIns="0" bIns="0" rtlCol="0" anchor="t">
            <a:spAutoFit/>
          </a:bodyPr>
          <a:lstStyle/>
          <a:p>
            <a:pPr algn="r">
              <a:lnSpc>
                <a:spcPts val="3600"/>
              </a:lnSpc>
            </a:pPr>
            <a:r>
              <a:rPr lang="en-US" sz="2400" spc="60">
                <a:solidFill>
                  <a:srgbClr val="000000"/>
                </a:solidFill>
                <a:latin typeface="Roboto"/>
                <a:ea typeface="Roboto"/>
                <a:cs typeface="Roboto"/>
                <a:sym typeface="Roboto"/>
              </a:rPr>
              <a:t>Total Income (In-Kind) - $7669</a:t>
            </a:r>
          </a:p>
          <a:p>
            <a:pPr algn="r">
              <a:lnSpc>
                <a:spcPts val="3600"/>
              </a:lnSpc>
            </a:pPr>
            <a:r>
              <a:rPr lang="en-US" sz="2400" spc="60">
                <a:solidFill>
                  <a:srgbClr val="000000"/>
                </a:solidFill>
                <a:latin typeface="Roboto"/>
                <a:ea typeface="Roboto"/>
                <a:cs typeface="Roboto"/>
                <a:sym typeface="Roboto"/>
              </a:rPr>
              <a:t>Total Expenditure (In-kind) - $7669</a:t>
            </a:r>
          </a:p>
          <a:p>
            <a:pPr algn="r">
              <a:lnSpc>
                <a:spcPts val="3600"/>
              </a:lnSpc>
            </a:pPr>
            <a:endParaRPr lang="en-US" sz="2400" spc="60">
              <a:solidFill>
                <a:srgbClr val="000000"/>
              </a:solidFill>
              <a:latin typeface="Roboto"/>
              <a:ea typeface="Roboto"/>
              <a:cs typeface="Roboto"/>
              <a:sym typeface="Roboto"/>
            </a:endParaRPr>
          </a:p>
          <a:p>
            <a:pPr algn="r">
              <a:lnSpc>
                <a:spcPts val="3600"/>
              </a:lnSpc>
            </a:pPr>
            <a:r>
              <a:rPr lang="en-US" sz="2400" b="1" spc="60">
                <a:solidFill>
                  <a:srgbClr val="000000"/>
                </a:solidFill>
                <a:latin typeface="Roboto Bold"/>
                <a:ea typeface="Roboto Bold"/>
                <a:cs typeface="Roboto Bold"/>
                <a:sym typeface="Roboto Bold"/>
              </a:rPr>
              <a:t>Total project cost (Cash + In-kind) $35,919</a:t>
            </a:r>
          </a:p>
          <a:p>
            <a:pPr algn="r">
              <a:lnSpc>
                <a:spcPts val="3600"/>
              </a:lnSpc>
            </a:pPr>
            <a:endParaRPr lang="en-US" sz="2400" b="1" spc="60">
              <a:solidFill>
                <a:srgbClr val="000000"/>
              </a:solidFill>
              <a:latin typeface="Roboto Bold"/>
              <a:ea typeface="Roboto Bold"/>
              <a:cs typeface="Roboto Bold"/>
              <a:sym typeface="Roboto Bold"/>
            </a:endParaRPr>
          </a:p>
          <a:p>
            <a:pPr algn="r">
              <a:lnSpc>
                <a:spcPts val="3600"/>
              </a:lnSpc>
            </a:pPr>
            <a:r>
              <a:rPr lang="en-US" sz="2400" i="1" spc="60">
                <a:solidFill>
                  <a:srgbClr val="000000"/>
                </a:solidFill>
                <a:latin typeface="Roboto Italics"/>
                <a:ea typeface="Roboto Italics"/>
                <a:cs typeface="Roboto Italics"/>
                <a:sym typeface="Roboto Italics"/>
              </a:rPr>
              <a:t>You will be asked to list the items from your budget that you are requesting funding for.</a:t>
            </a:r>
            <a:r>
              <a:rPr lang="en-US" sz="2400" b="1" spc="60">
                <a:solidFill>
                  <a:srgbClr val="000000"/>
                </a:solidFill>
                <a:latin typeface="Roboto Bold"/>
                <a:ea typeface="Roboto Bold"/>
                <a:cs typeface="Roboto Bold"/>
                <a:sym typeface="Roboto Bold"/>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617212" y="0"/>
            <a:ext cx="6670788" cy="10287000"/>
            <a:chOff x="0" y="0"/>
            <a:chExt cx="8894385" cy="13716000"/>
          </a:xfrm>
        </p:grpSpPr>
        <p:pic>
          <p:nvPicPr>
            <p:cNvPr id="3" name="Picture 3"/>
            <p:cNvPicPr>
              <a:picLocks noChangeAspect="1"/>
            </p:cNvPicPr>
            <p:nvPr/>
          </p:nvPicPr>
          <p:blipFill>
            <a:blip r:embed="rId2"/>
            <a:srcRect l="4717" r="14224"/>
            <a:stretch>
              <a:fillRect/>
            </a:stretch>
          </p:blipFill>
          <p:spPr>
            <a:xfrm>
              <a:off x="0" y="0"/>
              <a:ext cx="8894385" cy="13716000"/>
            </a:xfrm>
            <a:prstGeom prst="rect">
              <a:avLst/>
            </a:prstGeom>
          </p:spPr>
        </p:pic>
      </p:grpSp>
      <p:sp>
        <p:nvSpPr>
          <p:cNvPr id="4" name="AutoShape 4"/>
          <p:cNvSpPr/>
          <p:nvPr/>
        </p:nvSpPr>
        <p:spPr>
          <a:xfrm>
            <a:off x="1028700" y="1042988"/>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5" name="AutoShape 5"/>
          <p:cNvSpPr/>
          <p:nvPr/>
        </p:nvSpPr>
        <p:spPr>
          <a:xfrm>
            <a:off x="1028700" y="9239250"/>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6" name="Freeform 6"/>
          <p:cNvSpPr/>
          <p:nvPr/>
        </p:nvSpPr>
        <p:spPr>
          <a:xfrm>
            <a:off x="4699148" y="7395211"/>
            <a:ext cx="2516791" cy="817957"/>
          </a:xfrm>
          <a:custGeom>
            <a:avLst/>
            <a:gdLst/>
            <a:ahLst/>
            <a:cxnLst/>
            <a:rect l="l" t="t" r="r" b="b"/>
            <a:pathLst>
              <a:path w="2516791" h="817957">
                <a:moveTo>
                  <a:pt x="0" y="0"/>
                </a:moveTo>
                <a:lnTo>
                  <a:pt x="2516791" y="0"/>
                </a:lnTo>
                <a:lnTo>
                  <a:pt x="2516791" y="817957"/>
                </a:lnTo>
                <a:lnTo>
                  <a:pt x="0" y="817957"/>
                </a:lnTo>
                <a:lnTo>
                  <a:pt x="0" y="0"/>
                </a:lnTo>
                <a:close/>
              </a:path>
            </a:pathLst>
          </a:custGeom>
          <a:blipFill>
            <a:blip r:embed="rId3"/>
            <a:stretch>
              <a:fillRect/>
            </a:stretch>
          </a:blipFill>
        </p:spPr>
        <p:txBody>
          <a:bodyPr/>
          <a:lstStyle/>
          <a:p>
            <a:endParaRPr lang="en-AU"/>
          </a:p>
        </p:txBody>
      </p:sp>
      <p:sp>
        <p:nvSpPr>
          <p:cNvPr id="7" name="Freeform 7"/>
          <p:cNvSpPr/>
          <p:nvPr/>
        </p:nvSpPr>
        <p:spPr>
          <a:xfrm>
            <a:off x="1028700" y="7336436"/>
            <a:ext cx="3432250" cy="871560"/>
          </a:xfrm>
          <a:custGeom>
            <a:avLst/>
            <a:gdLst/>
            <a:ahLst/>
            <a:cxnLst/>
            <a:rect l="l" t="t" r="r" b="b"/>
            <a:pathLst>
              <a:path w="3432250" h="871560">
                <a:moveTo>
                  <a:pt x="0" y="0"/>
                </a:moveTo>
                <a:lnTo>
                  <a:pt x="3432250" y="0"/>
                </a:lnTo>
                <a:lnTo>
                  <a:pt x="3432250" y="871560"/>
                </a:lnTo>
                <a:lnTo>
                  <a:pt x="0" y="871560"/>
                </a:lnTo>
                <a:lnTo>
                  <a:pt x="0" y="0"/>
                </a:lnTo>
                <a:close/>
              </a:path>
            </a:pathLst>
          </a:custGeom>
          <a:blipFill>
            <a:blip r:embed="rId4"/>
            <a:stretch>
              <a:fillRect/>
            </a:stretch>
          </a:blipFill>
        </p:spPr>
        <p:txBody>
          <a:bodyPr/>
          <a:lstStyle/>
          <a:p>
            <a:endParaRPr lang="en-AU"/>
          </a:p>
        </p:txBody>
      </p:sp>
      <p:sp>
        <p:nvSpPr>
          <p:cNvPr id="8" name="TextBox 8"/>
          <p:cNvSpPr txBox="1"/>
          <p:nvPr/>
        </p:nvSpPr>
        <p:spPr>
          <a:xfrm>
            <a:off x="1028700" y="2946321"/>
            <a:ext cx="9857687" cy="786765"/>
          </a:xfrm>
          <a:prstGeom prst="rect">
            <a:avLst/>
          </a:prstGeom>
        </p:spPr>
        <p:txBody>
          <a:bodyPr lIns="0" tIns="0" rIns="0" bIns="0" rtlCol="0" anchor="t">
            <a:spAutoFit/>
          </a:bodyPr>
          <a:lstStyle/>
          <a:p>
            <a:pPr algn="just">
              <a:lnSpc>
                <a:spcPts val="6240"/>
              </a:lnSpc>
            </a:pPr>
            <a:r>
              <a:rPr lang="en-US" sz="4800" b="1" spc="1440">
                <a:solidFill>
                  <a:srgbClr val="000000"/>
                </a:solidFill>
                <a:latin typeface="Roboto Bold"/>
                <a:ea typeface="Roboto Bold"/>
                <a:cs typeface="Roboto Bold"/>
                <a:sym typeface="Roboto Bold"/>
              </a:rPr>
              <a:t>RADF GRANTS</a:t>
            </a:r>
          </a:p>
        </p:txBody>
      </p:sp>
      <p:sp>
        <p:nvSpPr>
          <p:cNvPr id="9" name="TextBox 9"/>
          <p:cNvSpPr txBox="1"/>
          <p:nvPr/>
        </p:nvSpPr>
        <p:spPr>
          <a:xfrm>
            <a:off x="1028700" y="5003244"/>
            <a:ext cx="9857687" cy="1365885"/>
          </a:xfrm>
          <a:prstGeom prst="rect">
            <a:avLst/>
          </a:prstGeom>
        </p:spPr>
        <p:txBody>
          <a:bodyPr lIns="0" tIns="0" rIns="0" bIns="0" rtlCol="0" anchor="t">
            <a:spAutoFit/>
          </a:bodyPr>
          <a:lstStyle/>
          <a:p>
            <a:pPr algn="just">
              <a:lnSpc>
                <a:spcPts val="3600"/>
              </a:lnSpc>
            </a:pPr>
            <a:r>
              <a:rPr lang="en-US" sz="2400" spc="60">
                <a:solidFill>
                  <a:srgbClr val="000000"/>
                </a:solidFill>
                <a:latin typeface="Roboto"/>
                <a:ea typeface="Roboto"/>
                <a:cs typeface="Roboto"/>
                <a:sym typeface="Roboto"/>
              </a:rPr>
              <a:t>The Regional Arts Development Fund is a partnership between the Queensland Government and Sunshine Coast Council to support local arts and culture in regional Queensland.</a:t>
            </a:r>
          </a:p>
        </p:txBody>
      </p:sp>
      <p:sp>
        <p:nvSpPr>
          <p:cNvPr id="10" name="TextBox 10"/>
          <p:cNvSpPr txBox="1"/>
          <p:nvPr/>
        </p:nvSpPr>
        <p:spPr>
          <a:xfrm>
            <a:off x="1028700" y="8800446"/>
            <a:ext cx="9857687" cy="615314"/>
          </a:xfrm>
          <a:prstGeom prst="rect">
            <a:avLst/>
          </a:prstGeom>
        </p:spPr>
        <p:txBody>
          <a:bodyPr lIns="0" tIns="0" rIns="0" bIns="0" rtlCol="0" anchor="t">
            <a:spAutoFit/>
          </a:bodyPr>
          <a:lstStyle/>
          <a:p>
            <a:pPr algn="just">
              <a:lnSpc>
                <a:spcPts val="2400"/>
              </a:lnSpc>
            </a:pPr>
            <a:r>
              <a:rPr lang="en-US" sz="1600" spc="40">
                <a:solidFill>
                  <a:srgbClr val="000000"/>
                </a:solidFill>
                <a:latin typeface="Roboto"/>
                <a:ea typeface="Roboto"/>
                <a:cs typeface="Roboto"/>
                <a:sym typeface="Roboto"/>
              </a:rPr>
              <a:t>Image : LJ Projects, Labyrinth, Photo Travis McFarlane.</a:t>
            </a:r>
          </a:p>
          <a:p>
            <a:pPr algn="just">
              <a:lnSpc>
                <a:spcPts val="2400"/>
              </a:lnSpc>
            </a:pPr>
            <a:endParaRPr lang="en-US" sz="1600" spc="40">
              <a:solidFill>
                <a:srgbClr val="000000"/>
              </a:solidFill>
              <a:latin typeface="Roboto"/>
              <a:ea typeface="Roboto"/>
              <a:cs typeface="Roboto"/>
              <a:sym typeface="Roboto"/>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3947795"/>
            <a:ext cx="16351699" cy="2439035"/>
          </a:xfrm>
          <a:prstGeom prst="rect">
            <a:avLst/>
          </a:prstGeom>
        </p:spPr>
        <p:txBody>
          <a:bodyPr lIns="0" tIns="0" rIns="0" bIns="0" rtlCol="0" anchor="t">
            <a:spAutoFit/>
          </a:bodyPr>
          <a:lstStyle/>
          <a:p>
            <a:pPr algn="ctr">
              <a:lnSpc>
                <a:spcPts val="9520"/>
              </a:lnSpc>
            </a:pPr>
            <a:r>
              <a:rPr lang="en-US" sz="8500" b="1" spc="2550">
                <a:solidFill>
                  <a:srgbClr val="000000"/>
                </a:solidFill>
                <a:latin typeface="Roboto Bold"/>
                <a:ea typeface="Roboto Bold"/>
                <a:cs typeface="Roboto Bold"/>
                <a:sym typeface="Roboto Bold"/>
              </a:rPr>
              <a:t>THANK YOU &amp; WRAP UP!</a:t>
            </a:r>
          </a:p>
        </p:txBody>
      </p:sp>
      <p:sp>
        <p:nvSpPr>
          <p:cNvPr id="3" name="AutoShape 3"/>
          <p:cNvSpPr/>
          <p:nvPr/>
        </p:nvSpPr>
        <p:spPr>
          <a:xfrm>
            <a:off x="1028700" y="1042988"/>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4" name="AutoShape 4"/>
          <p:cNvSpPr/>
          <p:nvPr/>
        </p:nvSpPr>
        <p:spPr>
          <a:xfrm>
            <a:off x="10767060" y="9224962"/>
            <a:ext cx="6492240" cy="0"/>
          </a:xfrm>
          <a:prstGeom prst="line">
            <a:avLst/>
          </a:prstGeom>
          <a:ln w="19050" cap="flat">
            <a:solidFill>
              <a:srgbClr val="000000"/>
            </a:solidFill>
            <a:prstDash val="solid"/>
            <a:headEnd type="none" w="sm" len="sm"/>
            <a:tailEnd type="none" w="sm" len="sm"/>
          </a:ln>
        </p:spPr>
        <p:txBody>
          <a:bodyPr/>
          <a:lstStyle/>
          <a:p>
            <a:endParaRPr lang="en-AU"/>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042988"/>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3" name="TextBox 3"/>
          <p:cNvSpPr txBox="1"/>
          <p:nvPr/>
        </p:nvSpPr>
        <p:spPr>
          <a:xfrm>
            <a:off x="6852970" y="2863215"/>
            <a:ext cx="10406330" cy="6395085"/>
          </a:xfrm>
          <a:prstGeom prst="rect">
            <a:avLst/>
          </a:prstGeom>
        </p:spPr>
        <p:txBody>
          <a:bodyPr lIns="0" tIns="0" rIns="0" bIns="0" rtlCol="0" anchor="t">
            <a:spAutoFit/>
          </a:bodyPr>
          <a:lstStyle/>
          <a:p>
            <a:pPr algn="just">
              <a:lnSpc>
                <a:spcPts val="3600"/>
              </a:lnSpc>
            </a:pPr>
            <a:r>
              <a:rPr lang="en-US" sz="2400" spc="60">
                <a:solidFill>
                  <a:srgbClr val="000000"/>
                </a:solidFill>
                <a:latin typeface="Roboto"/>
                <a:ea typeface="Roboto"/>
                <a:cs typeface="Roboto"/>
                <a:sym typeface="Roboto"/>
              </a:rPr>
              <a:t>If you still have questions, contact the RADF Officer at:</a:t>
            </a:r>
          </a:p>
          <a:p>
            <a:pPr algn="just">
              <a:lnSpc>
                <a:spcPts val="3600"/>
              </a:lnSpc>
            </a:pPr>
            <a:r>
              <a:rPr lang="en-US" sz="2400" u="sng" spc="60">
                <a:solidFill>
                  <a:srgbClr val="000000"/>
                </a:solidFill>
                <a:latin typeface="Roboto"/>
                <a:ea typeface="Roboto"/>
                <a:cs typeface="Roboto"/>
                <a:sym typeface="Roboto"/>
                <a:hlinkClick r:id="rId3" tooltip="mailto:artsfunding@sunshinecoast.qld.gov.au?subject=RADF"/>
              </a:rPr>
              <a:t>artsfunding@sunshinecoast.qld.gov.au</a:t>
            </a:r>
            <a:r>
              <a:rPr lang="en-US" sz="2400" spc="60">
                <a:solidFill>
                  <a:srgbClr val="000000"/>
                </a:solidFill>
                <a:latin typeface="Roboto"/>
                <a:ea typeface="Roboto"/>
                <a:cs typeface="Roboto"/>
                <a:sym typeface="Roboto"/>
              </a:rPr>
              <a:t> </a:t>
            </a:r>
          </a:p>
          <a:p>
            <a:pPr algn="just">
              <a:lnSpc>
                <a:spcPts val="3600"/>
              </a:lnSpc>
            </a:pPr>
            <a:endParaRPr lang="en-US" sz="2400" spc="60">
              <a:solidFill>
                <a:srgbClr val="000000"/>
              </a:solidFill>
              <a:latin typeface="Roboto"/>
              <a:ea typeface="Roboto"/>
              <a:cs typeface="Roboto"/>
              <a:sym typeface="Roboto"/>
            </a:endParaRPr>
          </a:p>
          <a:p>
            <a:pPr algn="just">
              <a:lnSpc>
                <a:spcPts val="3600"/>
              </a:lnSpc>
            </a:pPr>
            <a:r>
              <a:rPr lang="en-US" sz="2400" spc="60">
                <a:solidFill>
                  <a:srgbClr val="000000"/>
                </a:solidFill>
                <a:latin typeface="Roboto"/>
                <a:ea typeface="Roboto"/>
                <a:cs typeface="Roboto"/>
                <a:sym typeface="Roboto"/>
              </a:rPr>
              <a:t>To help us respond efficiently, please include the following information with your enquiry:</a:t>
            </a:r>
          </a:p>
          <a:p>
            <a:pPr marL="518160" lvl="1" indent="-259080" algn="just">
              <a:lnSpc>
                <a:spcPts val="3600"/>
              </a:lnSpc>
              <a:buFont typeface="Arial"/>
              <a:buChar char="•"/>
            </a:pPr>
            <a:r>
              <a:rPr lang="en-US" sz="2400" spc="60">
                <a:solidFill>
                  <a:srgbClr val="000000"/>
                </a:solidFill>
                <a:latin typeface="Roboto"/>
                <a:ea typeface="Roboto"/>
                <a:cs typeface="Roboto"/>
                <a:sym typeface="Roboto"/>
              </a:rPr>
              <a:t>Applicant name</a:t>
            </a:r>
          </a:p>
          <a:p>
            <a:pPr marL="518160" lvl="1" indent="-259080" algn="just">
              <a:lnSpc>
                <a:spcPts val="3600"/>
              </a:lnSpc>
              <a:buFont typeface="Arial"/>
              <a:buChar char="•"/>
            </a:pPr>
            <a:r>
              <a:rPr lang="en-US" sz="2400" spc="60">
                <a:solidFill>
                  <a:srgbClr val="000000"/>
                </a:solidFill>
                <a:latin typeface="Roboto"/>
                <a:ea typeface="Roboto"/>
                <a:cs typeface="Roboto"/>
                <a:sym typeface="Roboto"/>
              </a:rPr>
              <a:t>Project name</a:t>
            </a:r>
          </a:p>
          <a:p>
            <a:pPr marL="518160" lvl="1" indent="-259080" algn="just">
              <a:lnSpc>
                <a:spcPts val="3600"/>
              </a:lnSpc>
              <a:buFont typeface="Arial"/>
              <a:buChar char="•"/>
            </a:pPr>
            <a:r>
              <a:rPr lang="en-US" sz="2400" spc="60">
                <a:solidFill>
                  <a:srgbClr val="000000"/>
                </a:solidFill>
                <a:latin typeface="Roboto"/>
                <a:ea typeface="Roboto"/>
                <a:cs typeface="Roboto"/>
                <a:sym typeface="Roboto"/>
              </a:rPr>
              <a:t>Your location</a:t>
            </a:r>
          </a:p>
          <a:p>
            <a:pPr marL="518160" lvl="1" indent="-259080" algn="just">
              <a:lnSpc>
                <a:spcPts val="3600"/>
              </a:lnSpc>
              <a:buFont typeface="Arial"/>
              <a:buChar char="•"/>
            </a:pPr>
            <a:r>
              <a:rPr lang="en-US" sz="2400" spc="60">
                <a:solidFill>
                  <a:srgbClr val="000000"/>
                </a:solidFill>
                <a:latin typeface="Roboto"/>
                <a:ea typeface="Roboto"/>
                <a:cs typeface="Roboto"/>
                <a:sym typeface="Roboto"/>
              </a:rPr>
              <a:t>Proposed project dates</a:t>
            </a:r>
          </a:p>
          <a:p>
            <a:pPr marL="518160" lvl="1" indent="-259080" algn="just">
              <a:lnSpc>
                <a:spcPts val="3600"/>
              </a:lnSpc>
              <a:buFont typeface="Arial"/>
              <a:buChar char="•"/>
            </a:pPr>
            <a:r>
              <a:rPr lang="en-US" sz="2400" spc="60">
                <a:solidFill>
                  <a:srgbClr val="000000"/>
                </a:solidFill>
                <a:latin typeface="Roboto"/>
                <a:ea typeface="Roboto"/>
                <a:cs typeface="Roboto"/>
                <a:sym typeface="Roboto"/>
              </a:rPr>
              <a:t>Brief project description (2-3 sentences)</a:t>
            </a:r>
          </a:p>
          <a:p>
            <a:pPr marL="518160" lvl="1" indent="-259080" algn="just">
              <a:lnSpc>
                <a:spcPts val="3600"/>
              </a:lnSpc>
              <a:buFont typeface="Arial"/>
              <a:buChar char="•"/>
            </a:pPr>
            <a:r>
              <a:rPr lang="en-US" sz="2400" spc="60">
                <a:solidFill>
                  <a:srgbClr val="000000"/>
                </a:solidFill>
                <a:latin typeface="Roboto"/>
                <a:ea typeface="Roboto"/>
                <a:cs typeface="Roboto"/>
                <a:sym typeface="Roboto"/>
              </a:rPr>
              <a:t>Links to your work (website and/or social media).</a:t>
            </a:r>
          </a:p>
          <a:p>
            <a:pPr algn="just">
              <a:lnSpc>
                <a:spcPts val="3600"/>
              </a:lnSpc>
            </a:pPr>
            <a:endParaRPr lang="en-US" sz="2400" spc="60">
              <a:solidFill>
                <a:srgbClr val="000000"/>
              </a:solidFill>
              <a:latin typeface="Roboto"/>
              <a:ea typeface="Roboto"/>
              <a:cs typeface="Roboto"/>
              <a:sym typeface="Roboto"/>
            </a:endParaRPr>
          </a:p>
          <a:p>
            <a:pPr algn="just">
              <a:lnSpc>
                <a:spcPts val="3600"/>
              </a:lnSpc>
            </a:pPr>
            <a:r>
              <a:rPr lang="en-US" sz="2400" spc="60">
                <a:solidFill>
                  <a:srgbClr val="000000"/>
                </a:solidFill>
                <a:latin typeface="Roboto"/>
                <a:ea typeface="Roboto"/>
                <a:cs typeface="Roboto"/>
                <a:sym typeface="Roboto"/>
              </a:rPr>
              <a:t> </a:t>
            </a:r>
          </a:p>
          <a:p>
            <a:pPr algn="just">
              <a:lnSpc>
                <a:spcPts val="3600"/>
              </a:lnSpc>
            </a:pPr>
            <a:endParaRPr lang="en-US" sz="2400" spc="60">
              <a:solidFill>
                <a:srgbClr val="000000"/>
              </a:solidFill>
              <a:latin typeface="Roboto"/>
              <a:ea typeface="Roboto"/>
              <a:cs typeface="Roboto"/>
              <a:sym typeface="Roboto"/>
            </a:endParaRPr>
          </a:p>
        </p:txBody>
      </p:sp>
      <p:sp>
        <p:nvSpPr>
          <p:cNvPr id="4" name="TextBox 4"/>
          <p:cNvSpPr txBox="1"/>
          <p:nvPr/>
        </p:nvSpPr>
        <p:spPr>
          <a:xfrm>
            <a:off x="7938345" y="971550"/>
            <a:ext cx="9320955" cy="1577340"/>
          </a:xfrm>
          <a:prstGeom prst="rect">
            <a:avLst/>
          </a:prstGeom>
        </p:spPr>
        <p:txBody>
          <a:bodyPr lIns="0" tIns="0" rIns="0" bIns="0" rtlCol="0" anchor="t">
            <a:spAutoFit/>
          </a:bodyPr>
          <a:lstStyle/>
          <a:p>
            <a:pPr algn="r">
              <a:lnSpc>
                <a:spcPts val="6240"/>
              </a:lnSpc>
            </a:pPr>
            <a:r>
              <a:rPr lang="en-US" sz="4800" b="1" spc="1440">
                <a:solidFill>
                  <a:srgbClr val="000000"/>
                </a:solidFill>
                <a:latin typeface="Roboto Bold"/>
                <a:ea typeface="Roboto Bold"/>
                <a:cs typeface="Roboto Bold"/>
                <a:sym typeface="Roboto Bold"/>
              </a:rPr>
              <a:t>RADF GRANTS</a:t>
            </a:r>
          </a:p>
          <a:p>
            <a:pPr algn="r">
              <a:lnSpc>
                <a:spcPts val="6240"/>
              </a:lnSpc>
            </a:pPr>
            <a:r>
              <a:rPr lang="en-US" sz="4800" b="1" spc="1440">
                <a:solidFill>
                  <a:srgbClr val="000000"/>
                </a:solidFill>
                <a:latin typeface="Roboto Bold"/>
                <a:ea typeface="Roboto Bold"/>
                <a:cs typeface="Roboto Bold"/>
                <a:sym typeface="Roboto Bold"/>
              </a:rPr>
              <a:t>ONE ON ONES</a:t>
            </a:r>
          </a:p>
        </p:txBody>
      </p:sp>
      <p:sp>
        <p:nvSpPr>
          <p:cNvPr id="5" name="Freeform 5"/>
          <p:cNvSpPr/>
          <p:nvPr/>
        </p:nvSpPr>
        <p:spPr>
          <a:xfrm>
            <a:off x="1028700" y="8133972"/>
            <a:ext cx="4427662" cy="1124328"/>
          </a:xfrm>
          <a:custGeom>
            <a:avLst/>
            <a:gdLst/>
            <a:ahLst/>
            <a:cxnLst/>
            <a:rect l="l" t="t" r="r" b="b"/>
            <a:pathLst>
              <a:path w="4427662" h="1124328">
                <a:moveTo>
                  <a:pt x="0" y="0"/>
                </a:moveTo>
                <a:lnTo>
                  <a:pt x="4427662" y="0"/>
                </a:lnTo>
                <a:lnTo>
                  <a:pt x="4427662" y="1124328"/>
                </a:lnTo>
                <a:lnTo>
                  <a:pt x="0" y="1124328"/>
                </a:lnTo>
                <a:lnTo>
                  <a:pt x="0" y="0"/>
                </a:lnTo>
                <a:close/>
              </a:path>
            </a:pathLst>
          </a:custGeom>
          <a:blipFill>
            <a:blip r:embed="rId4"/>
            <a:stretch>
              <a:fillRect/>
            </a:stretch>
          </a:blipFill>
        </p:spPr>
        <p:txBody>
          <a:bodyPr/>
          <a:lstStyle/>
          <a:p>
            <a:endParaRPr lang="en-AU"/>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859838" y="0"/>
            <a:ext cx="6428162" cy="10287000"/>
            <a:chOff x="0" y="0"/>
            <a:chExt cx="8570882" cy="13716000"/>
          </a:xfrm>
        </p:grpSpPr>
        <p:pic>
          <p:nvPicPr>
            <p:cNvPr id="3" name="Picture 3"/>
            <p:cNvPicPr>
              <a:picLocks noChangeAspect="1"/>
            </p:cNvPicPr>
            <p:nvPr/>
          </p:nvPicPr>
          <p:blipFill>
            <a:blip r:embed="rId2"/>
            <a:srcRect l="3303" r="3303"/>
            <a:stretch>
              <a:fillRect/>
            </a:stretch>
          </p:blipFill>
          <p:spPr>
            <a:xfrm>
              <a:off x="0" y="0"/>
              <a:ext cx="8570882" cy="13716000"/>
            </a:xfrm>
            <a:prstGeom prst="rect">
              <a:avLst/>
            </a:prstGeom>
          </p:spPr>
        </p:pic>
      </p:grpSp>
      <p:sp>
        <p:nvSpPr>
          <p:cNvPr id="4" name="TextBox 4"/>
          <p:cNvSpPr txBox="1"/>
          <p:nvPr/>
        </p:nvSpPr>
        <p:spPr>
          <a:xfrm>
            <a:off x="1028700" y="2946321"/>
            <a:ext cx="9857687" cy="786765"/>
          </a:xfrm>
          <a:prstGeom prst="rect">
            <a:avLst/>
          </a:prstGeom>
        </p:spPr>
        <p:txBody>
          <a:bodyPr lIns="0" tIns="0" rIns="0" bIns="0" rtlCol="0" anchor="t">
            <a:spAutoFit/>
          </a:bodyPr>
          <a:lstStyle/>
          <a:p>
            <a:pPr algn="just">
              <a:lnSpc>
                <a:spcPts val="6240"/>
              </a:lnSpc>
            </a:pPr>
            <a:r>
              <a:rPr lang="en-US" sz="4800" b="1" spc="1440">
                <a:solidFill>
                  <a:srgbClr val="000000"/>
                </a:solidFill>
                <a:latin typeface="Roboto Bold"/>
                <a:ea typeface="Roboto Bold"/>
                <a:cs typeface="Roboto Bold"/>
                <a:sym typeface="Roboto Bold"/>
              </a:rPr>
              <a:t>STAY IN TOUCH</a:t>
            </a:r>
          </a:p>
        </p:txBody>
      </p:sp>
      <p:sp>
        <p:nvSpPr>
          <p:cNvPr id="5" name="TextBox 5"/>
          <p:cNvSpPr txBox="1"/>
          <p:nvPr/>
        </p:nvSpPr>
        <p:spPr>
          <a:xfrm>
            <a:off x="1028700" y="5003244"/>
            <a:ext cx="9857687" cy="2280285"/>
          </a:xfrm>
          <a:prstGeom prst="rect">
            <a:avLst/>
          </a:prstGeom>
        </p:spPr>
        <p:txBody>
          <a:bodyPr lIns="0" tIns="0" rIns="0" bIns="0" rtlCol="0" anchor="t">
            <a:spAutoFit/>
          </a:bodyPr>
          <a:lstStyle/>
          <a:p>
            <a:pPr algn="just">
              <a:lnSpc>
                <a:spcPts val="3600"/>
              </a:lnSpc>
            </a:pPr>
            <a:r>
              <a:rPr lang="en-US" sz="2400" spc="60">
                <a:solidFill>
                  <a:srgbClr val="000000"/>
                </a:solidFill>
                <a:latin typeface="Roboto"/>
                <a:ea typeface="Roboto"/>
                <a:cs typeface="Roboto"/>
                <a:sym typeface="Roboto"/>
              </a:rPr>
              <a:t>ARTISTS EDITION</a:t>
            </a:r>
          </a:p>
          <a:p>
            <a:pPr algn="just">
              <a:lnSpc>
                <a:spcPts val="3600"/>
              </a:lnSpc>
            </a:pPr>
            <a:r>
              <a:rPr lang="en-US" sz="2400" spc="60">
                <a:solidFill>
                  <a:srgbClr val="000000"/>
                </a:solidFill>
                <a:latin typeface="Roboto"/>
                <a:ea typeface="Roboto"/>
                <a:cs typeface="Roboto"/>
                <a:sym typeface="Roboto"/>
              </a:rPr>
              <a:t>Sunshine Coast Council opportunities for artists</a:t>
            </a:r>
          </a:p>
          <a:p>
            <a:pPr algn="just">
              <a:lnSpc>
                <a:spcPts val="3600"/>
              </a:lnSpc>
            </a:pPr>
            <a:endParaRPr lang="en-US" sz="2400" spc="60">
              <a:solidFill>
                <a:srgbClr val="000000"/>
              </a:solidFill>
              <a:latin typeface="Roboto"/>
              <a:ea typeface="Roboto"/>
              <a:cs typeface="Roboto"/>
              <a:sym typeface="Roboto"/>
            </a:endParaRPr>
          </a:p>
          <a:p>
            <a:pPr algn="just">
              <a:lnSpc>
                <a:spcPts val="3600"/>
              </a:lnSpc>
            </a:pPr>
            <a:r>
              <a:rPr lang="en-US" sz="2400" spc="60">
                <a:solidFill>
                  <a:srgbClr val="000000"/>
                </a:solidFill>
                <a:latin typeface="Roboto"/>
                <a:ea typeface="Roboto"/>
                <a:cs typeface="Roboto"/>
                <a:sym typeface="Roboto"/>
              </a:rPr>
              <a:t>THE GUIDE</a:t>
            </a:r>
          </a:p>
          <a:p>
            <a:pPr algn="just">
              <a:lnSpc>
                <a:spcPts val="3600"/>
              </a:lnSpc>
            </a:pPr>
            <a:r>
              <a:rPr lang="en-US" sz="2400" spc="60">
                <a:solidFill>
                  <a:srgbClr val="000000"/>
                </a:solidFill>
                <a:latin typeface="Roboto"/>
                <a:ea typeface="Roboto"/>
                <a:cs typeface="Roboto"/>
                <a:sym typeface="Roboto"/>
              </a:rPr>
              <a:t>SCCA’s guide to opportunities for artists in the region</a:t>
            </a:r>
          </a:p>
        </p:txBody>
      </p:sp>
      <p:sp>
        <p:nvSpPr>
          <p:cNvPr id="6" name="AutoShape 6"/>
          <p:cNvSpPr/>
          <p:nvPr/>
        </p:nvSpPr>
        <p:spPr>
          <a:xfrm>
            <a:off x="1028700" y="1042988"/>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7" name="AutoShape 7"/>
          <p:cNvSpPr/>
          <p:nvPr/>
        </p:nvSpPr>
        <p:spPr>
          <a:xfrm>
            <a:off x="1028700" y="9239250"/>
            <a:ext cx="6492240" cy="0"/>
          </a:xfrm>
          <a:prstGeom prst="line">
            <a:avLst/>
          </a:prstGeom>
          <a:ln w="19050" cap="flat">
            <a:solidFill>
              <a:srgbClr val="000000"/>
            </a:solidFill>
            <a:prstDash val="solid"/>
            <a:headEnd type="none" w="sm" len="sm"/>
            <a:tailEnd type="none" w="sm" len="sm"/>
          </a:ln>
        </p:spPr>
        <p:txBody>
          <a:bodyPr/>
          <a:lstStyle/>
          <a:p>
            <a:endParaRPr lang="en-AU"/>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859838" y="0"/>
            <a:ext cx="6428162" cy="10287000"/>
            <a:chOff x="0" y="0"/>
            <a:chExt cx="8570882" cy="13716000"/>
          </a:xfrm>
        </p:grpSpPr>
        <p:pic>
          <p:nvPicPr>
            <p:cNvPr id="3" name="Picture 3"/>
            <p:cNvPicPr>
              <a:picLocks noChangeAspect="1"/>
            </p:cNvPicPr>
            <p:nvPr/>
          </p:nvPicPr>
          <p:blipFill>
            <a:blip r:embed="rId2"/>
            <a:srcRect l="3430" r="3430"/>
            <a:stretch>
              <a:fillRect/>
            </a:stretch>
          </p:blipFill>
          <p:spPr>
            <a:xfrm>
              <a:off x="0" y="0"/>
              <a:ext cx="8570882" cy="13716000"/>
            </a:xfrm>
            <a:prstGeom prst="rect">
              <a:avLst/>
            </a:prstGeom>
          </p:spPr>
        </p:pic>
      </p:grpSp>
      <p:sp>
        <p:nvSpPr>
          <p:cNvPr id="4" name="TextBox 4"/>
          <p:cNvSpPr txBox="1"/>
          <p:nvPr/>
        </p:nvSpPr>
        <p:spPr>
          <a:xfrm>
            <a:off x="1028700" y="2946321"/>
            <a:ext cx="9857687" cy="786765"/>
          </a:xfrm>
          <a:prstGeom prst="rect">
            <a:avLst/>
          </a:prstGeom>
        </p:spPr>
        <p:txBody>
          <a:bodyPr lIns="0" tIns="0" rIns="0" bIns="0" rtlCol="0" anchor="t">
            <a:spAutoFit/>
          </a:bodyPr>
          <a:lstStyle/>
          <a:p>
            <a:pPr algn="just">
              <a:lnSpc>
                <a:spcPts val="6240"/>
              </a:lnSpc>
            </a:pPr>
            <a:r>
              <a:rPr lang="en-US" sz="4800" b="1" spc="1440">
                <a:solidFill>
                  <a:srgbClr val="000000"/>
                </a:solidFill>
                <a:latin typeface="Roboto Bold"/>
                <a:ea typeface="Roboto Bold"/>
                <a:cs typeface="Roboto Bold"/>
                <a:sym typeface="Roboto Bold"/>
              </a:rPr>
              <a:t>RESOURCES LOCAL</a:t>
            </a:r>
          </a:p>
        </p:txBody>
      </p:sp>
      <p:sp>
        <p:nvSpPr>
          <p:cNvPr id="5" name="TextBox 5"/>
          <p:cNvSpPr txBox="1"/>
          <p:nvPr/>
        </p:nvSpPr>
        <p:spPr>
          <a:xfrm>
            <a:off x="1038225" y="5003244"/>
            <a:ext cx="9857687" cy="3194685"/>
          </a:xfrm>
          <a:prstGeom prst="rect">
            <a:avLst/>
          </a:prstGeom>
        </p:spPr>
        <p:txBody>
          <a:bodyPr lIns="0" tIns="0" rIns="0" bIns="0" rtlCol="0" anchor="t">
            <a:spAutoFit/>
          </a:bodyPr>
          <a:lstStyle/>
          <a:p>
            <a:pPr algn="just">
              <a:lnSpc>
                <a:spcPts val="3600"/>
              </a:lnSpc>
            </a:pPr>
            <a:r>
              <a:rPr lang="en-US" sz="2400" spc="60">
                <a:solidFill>
                  <a:srgbClr val="000000"/>
                </a:solidFill>
                <a:latin typeface="Roboto"/>
                <a:ea typeface="Roboto"/>
                <a:cs typeface="Roboto"/>
                <a:sym typeface="Roboto"/>
              </a:rPr>
              <a:t>Sunshine Coast Council Community Grants </a:t>
            </a:r>
          </a:p>
          <a:p>
            <a:pPr algn="just">
              <a:lnSpc>
                <a:spcPts val="3600"/>
              </a:lnSpc>
            </a:pPr>
            <a:r>
              <a:rPr lang="en-US" sz="2400" spc="60">
                <a:solidFill>
                  <a:srgbClr val="000000"/>
                </a:solidFill>
                <a:latin typeface="Roboto"/>
                <a:ea typeface="Roboto"/>
                <a:cs typeface="Roboto"/>
                <a:sym typeface="Roboto"/>
              </a:rPr>
              <a:t>Sunshine Coast Creative Alliance (SCCA)</a:t>
            </a:r>
          </a:p>
          <a:p>
            <a:pPr algn="just">
              <a:lnSpc>
                <a:spcPts val="3600"/>
              </a:lnSpc>
            </a:pPr>
            <a:r>
              <a:rPr lang="en-US" sz="2400" spc="60">
                <a:solidFill>
                  <a:srgbClr val="000000"/>
                </a:solidFill>
                <a:latin typeface="Roboto"/>
                <a:ea typeface="Roboto"/>
                <a:cs typeface="Roboto"/>
                <a:sym typeface="Roboto"/>
              </a:rPr>
              <a:t>Sunshine Coast Arts Foundation</a:t>
            </a:r>
          </a:p>
          <a:p>
            <a:pPr algn="just">
              <a:lnSpc>
                <a:spcPts val="3600"/>
              </a:lnSpc>
            </a:pPr>
            <a:r>
              <a:rPr lang="en-US" sz="2400" spc="60">
                <a:solidFill>
                  <a:srgbClr val="000000"/>
                </a:solidFill>
                <a:latin typeface="Roboto"/>
                <a:ea typeface="Roboto"/>
                <a:cs typeface="Roboto"/>
                <a:sym typeface="Roboto"/>
              </a:rPr>
              <a:t>Sunshine Coast Screen Collective</a:t>
            </a:r>
          </a:p>
          <a:p>
            <a:pPr algn="just">
              <a:lnSpc>
                <a:spcPts val="3600"/>
              </a:lnSpc>
            </a:pPr>
            <a:r>
              <a:rPr lang="en-US" sz="2400" spc="60">
                <a:solidFill>
                  <a:srgbClr val="000000"/>
                </a:solidFill>
                <a:latin typeface="Roboto"/>
                <a:ea typeface="Roboto"/>
                <a:cs typeface="Roboto"/>
                <a:sym typeface="Roboto"/>
              </a:rPr>
              <a:t>Sunshine Coast Music Industry Collective</a:t>
            </a:r>
          </a:p>
          <a:p>
            <a:pPr algn="just">
              <a:lnSpc>
                <a:spcPts val="3600"/>
              </a:lnSpc>
            </a:pPr>
            <a:r>
              <a:rPr lang="en-US" sz="2400" spc="60">
                <a:solidFill>
                  <a:srgbClr val="000000"/>
                </a:solidFill>
                <a:latin typeface="Roboto"/>
                <a:ea typeface="Roboto"/>
                <a:cs typeface="Roboto"/>
                <a:sym typeface="Roboto"/>
              </a:rPr>
              <a:t>Regional Arts Services Network (RASN)</a:t>
            </a:r>
          </a:p>
          <a:p>
            <a:pPr algn="just">
              <a:lnSpc>
                <a:spcPts val="3600"/>
              </a:lnSpc>
            </a:pPr>
            <a:endParaRPr lang="en-US" sz="2400" spc="60">
              <a:solidFill>
                <a:srgbClr val="000000"/>
              </a:solidFill>
              <a:latin typeface="Roboto"/>
              <a:ea typeface="Roboto"/>
              <a:cs typeface="Roboto"/>
              <a:sym typeface="Roboto"/>
            </a:endParaRPr>
          </a:p>
        </p:txBody>
      </p:sp>
      <p:sp>
        <p:nvSpPr>
          <p:cNvPr id="6" name="AutoShape 6"/>
          <p:cNvSpPr/>
          <p:nvPr/>
        </p:nvSpPr>
        <p:spPr>
          <a:xfrm>
            <a:off x="1028700" y="1042988"/>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7" name="AutoShape 7"/>
          <p:cNvSpPr/>
          <p:nvPr/>
        </p:nvSpPr>
        <p:spPr>
          <a:xfrm>
            <a:off x="1028700" y="9239250"/>
            <a:ext cx="6492240" cy="0"/>
          </a:xfrm>
          <a:prstGeom prst="line">
            <a:avLst/>
          </a:prstGeom>
          <a:ln w="19050" cap="flat">
            <a:solidFill>
              <a:srgbClr val="000000"/>
            </a:solidFill>
            <a:prstDash val="solid"/>
            <a:headEnd type="none" w="sm" len="sm"/>
            <a:tailEnd type="none" w="sm" len="sm"/>
          </a:ln>
        </p:spPr>
        <p:txBody>
          <a:bodyPr/>
          <a:lstStyle/>
          <a:p>
            <a:endParaRPr lang="en-AU"/>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033462"/>
            <a:ext cx="4812110" cy="0"/>
          </a:xfrm>
          <a:prstGeom prst="line">
            <a:avLst/>
          </a:prstGeom>
          <a:ln w="9525" cap="flat">
            <a:solidFill>
              <a:srgbClr val="000000"/>
            </a:solidFill>
            <a:prstDash val="solid"/>
            <a:headEnd type="none" w="sm" len="sm"/>
            <a:tailEnd type="none" w="sm" len="sm"/>
          </a:ln>
        </p:spPr>
        <p:txBody>
          <a:bodyPr/>
          <a:lstStyle/>
          <a:p>
            <a:endParaRPr lang="en-AU"/>
          </a:p>
        </p:txBody>
      </p:sp>
      <p:sp>
        <p:nvSpPr>
          <p:cNvPr id="3" name="AutoShape 3"/>
          <p:cNvSpPr/>
          <p:nvPr/>
        </p:nvSpPr>
        <p:spPr>
          <a:xfrm>
            <a:off x="1028700" y="9239250"/>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4" name="Freeform 4"/>
          <p:cNvSpPr/>
          <p:nvPr/>
        </p:nvSpPr>
        <p:spPr>
          <a:xfrm>
            <a:off x="12282506" y="6262431"/>
            <a:ext cx="3000788" cy="2293391"/>
          </a:xfrm>
          <a:custGeom>
            <a:avLst/>
            <a:gdLst/>
            <a:ahLst/>
            <a:cxnLst/>
            <a:rect l="l" t="t" r="r" b="b"/>
            <a:pathLst>
              <a:path w="3000788" h="2293391">
                <a:moveTo>
                  <a:pt x="0" y="0"/>
                </a:moveTo>
                <a:lnTo>
                  <a:pt x="3000788" y="0"/>
                </a:lnTo>
                <a:lnTo>
                  <a:pt x="3000788" y="2293391"/>
                </a:lnTo>
                <a:lnTo>
                  <a:pt x="0" y="2293391"/>
                </a:lnTo>
                <a:lnTo>
                  <a:pt x="0" y="0"/>
                </a:lnTo>
                <a:close/>
              </a:path>
            </a:pathLst>
          </a:custGeom>
          <a:blipFill>
            <a:blip r:embed="rId3"/>
            <a:stretch>
              <a:fillRect l="-362" r="-362"/>
            </a:stretch>
          </a:blipFill>
        </p:spPr>
        <p:txBody>
          <a:bodyPr/>
          <a:lstStyle/>
          <a:p>
            <a:endParaRPr lang="en-AU"/>
          </a:p>
        </p:txBody>
      </p:sp>
      <p:sp>
        <p:nvSpPr>
          <p:cNvPr id="5" name="Freeform 5"/>
          <p:cNvSpPr/>
          <p:nvPr/>
        </p:nvSpPr>
        <p:spPr>
          <a:xfrm>
            <a:off x="15283294" y="1731178"/>
            <a:ext cx="3004706" cy="2267703"/>
          </a:xfrm>
          <a:custGeom>
            <a:avLst/>
            <a:gdLst/>
            <a:ahLst/>
            <a:cxnLst/>
            <a:rect l="l" t="t" r="r" b="b"/>
            <a:pathLst>
              <a:path w="3004706" h="2267703">
                <a:moveTo>
                  <a:pt x="0" y="0"/>
                </a:moveTo>
                <a:lnTo>
                  <a:pt x="3004706" y="0"/>
                </a:lnTo>
                <a:lnTo>
                  <a:pt x="3004706" y="2267703"/>
                </a:lnTo>
                <a:lnTo>
                  <a:pt x="0" y="2267703"/>
                </a:lnTo>
                <a:lnTo>
                  <a:pt x="0" y="0"/>
                </a:lnTo>
                <a:close/>
              </a:path>
            </a:pathLst>
          </a:custGeom>
          <a:blipFill>
            <a:blip r:embed="rId4"/>
            <a:stretch>
              <a:fillRect/>
            </a:stretch>
          </a:blipFill>
        </p:spPr>
        <p:txBody>
          <a:bodyPr/>
          <a:lstStyle/>
          <a:p>
            <a:endParaRPr lang="en-AU"/>
          </a:p>
        </p:txBody>
      </p:sp>
      <p:sp>
        <p:nvSpPr>
          <p:cNvPr id="6" name="Freeform 6"/>
          <p:cNvSpPr/>
          <p:nvPr/>
        </p:nvSpPr>
        <p:spPr>
          <a:xfrm>
            <a:off x="15283294" y="6262431"/>
            <a:ext cx="3004706" cy="2278422"/>
          </a:xfrm>
          <a:custGeom>
            <a:avLst/>
            <a:gdLst/>
            <a:ahLst/>
            <a:cxnLst/>
            <a:rect l="l" t="t" r="r" b="b"/>
            <a:pathLst>
              <a:path w="3004706" h="2278422">
                <a:moveTo>
                  <a:pt x="0" y="0"/>
                </a:moveTo>
                <a:lnTo>
                  <a:pt x="3004706" y="0"/>
                </a:lnTo>
                <a:lnTo>
                  <a:pt x="3004706" y="2278422"/>
                </a:lnTo>
                <a:lnTo>
                  <a:pt x="0" y="2278422"/>
                </a:lnTo>
                <a:lnTo>
                  <a:pt x="0" y="0"/>
                </a:lnTo>
                <a:close/>
              </a:path>
            </a:pathLst>
          </a:custGeom>
          <a:blipFill>
            <a:blip r:embed="rId5"/>
            <a:stretch>
              <a:fillRect/>
            </a:stretch>
          </a:blipFill>
        </p:spPr>
        <p:txBody>
          <a:bodyPr/>
          <a:lstStyle/>
          <a:p>
            <a:endParaRPr lang="en-AU"/>
          </a:p>
        </p:txBody>
      </p:sp>
      <p:sp>
        <p:nvSpPr>
          <p:cNvPr id="7" name="Freeform 7"/>
          <p:cNvSpPr/>
          <p:nvPr/>
        </p:nvSpPr>
        <p:spPr>
          <a:xfrm>
            <a:off x="9220680" y="3998881"/>
            <a:ext cx="3061826" cy="2306774"/>
          </a:xfrm>
          <a:custGeom>
            <a:avLst/>
            <a:gdLst/>
            <a:ahLst/>
            <a:cxnLst/>
            <a:rect l="l" t="t" r="r" b="b"/>
            <a:pathLst>
              <a:path w="3061826" h="2306774">
                <a:moveTo>
                  <a:pt x="0" y="0"/>
                </a:moveTo>
                <a:lnTo>
                  <a:pt x="3061826" y="0"/>
                </a:lnTo>
                <a:lnTo>
                  <a:pt x="3061826" y="2306774"/>
                </a:lnTo>
                <a:lnTo>
                  <a:pt x="0" y="2306774"/>
                </a:lnTo>
                <a:lnTo>
                  <a:pt x="0" y="0"/>
                </a:lnTo>
                <a:close/>
              </a:path>
            </a:pathLst>
          </a:custGeom>
          <a:blipFill>
            <a:blip r:embed="rId6"/>
            <a:stretch>
              <a:fillRect/>
            </a:stretch>
          </a:blipFill>
        </p:spPr>
        <p:txBody>
          <a:bodyPr/>
          <a:lstStyle/>
          <a:p>
            <a:endParaRPr lang="en-AU"/>
          </a:p>
        </p:txBody>
      </p:sp>
      <p:sp>
        <p:nvSpPr>
          <p:cNvPr id="8" name="Freeform 8"/>
          <p:cNvSpPr/>
          <p:nvPr/>
        </p:nvSpPr>
        <p:spPr>
          <a:xfrm>
            <a:off x="15283294" y="4005978"/>
            <a:ext cx="3004706" cy="2256452"/>
          </a:xfrm>
          <a:custGeom>
            <a:avLst/>
            <a:gdLst/>
            <a:ahLst/>
            <a:cxnLst/>
            <a:rect l="l" t="t" r="r" b="b"/>
            <a:pathLst>
              <a:path w="3004706" h="2256452">
                <a:moveTo>
                  <a:pt x="0" y="0"/>
                </a:moveTo>
                <a:lnTo>
                  <a:pt x="3004706" y="0"/>
                </a:lnTo>
                <a:lnTo>
                  <a:pt x="3004706" y="2256453"/>
                </a:lnTo>
                <a:lnTo>
                  <a:pt x="0" y="2256453"/>
                </a:lnTo>
                <a:lnTo>
                  <a:pt x="0" y="0"/>
                </a:lnTo>
                <a:close/>
              </a:path>
            </a:pathLst>
          </a:custGeom>
          <a:blipFill>
            <a:blip r:embed="rId7"/>
            <a:stretch>
              <a:fillRect/>
            </a:stretch>
          </a:blipFill>
        </p:spPr>
        <p:txBody>
          <a:bodyPr/>
          <a:lstStyle/>
          <a:p>
            <a:endParaRPr lang="en-AU"/>
          </a:p>
        </p:txBody>
      </p:sp>
      <p:sp>
        <p:nvSpPr>
          <p:cNvPr id="9" name="Freeform 9"/>
          <p:cNvSpPr/>
          <p:nvPr/>
        </p:nvSpPr>
        <p:spPr>
          <a:xfrm>
            <a:off x="12282506" y="4005978"/>
            <a:ext cx="3000788" cy="2256452"/>
          </a:xfrm>
          <a:custGeom>
            <a:avLst/>
            <a:gdLst/>
            <a:ahLst/>
            <a:cxnLst/>
            <a:rect l="l" t="t" r="r" b="b"/>
            <a:pathLst>
              <a:path w="3000788" h="2256452">
                <a:moveTo>
                  <a:pt x="0" y="0"/>
                </a:moveTo>
                <a:lnTo>
                  <a:pt x="3000788" y="0"/>
                </a:lnTo>
                <a:lnTo>
                  <a:pt x="3000788" y="2256453"/>
                </a:lnTo>
                <a:lnTo>
                  <a:pt x="0" y="2256453"/>
                </a:lnTo>
                <a:lnTo>
                  <a:pt x="0" y="0"/>
                </a:lnTo>
                <a:close/>
              </a:path>
            </a:pathLst>
          </a:custGeom>
          <a:blipFill>
            <a:blip r:embed="rId8"/>
            <a:stretch>
              <a:fillRect/>
            </a:stretch>
          </a:blipFill>
        </p:spPr>
        <p:txBody>
          <a:bodyPr/>
          <a:lstStyle/>
          <a:p>
            <a:endParaRPr lang="en-AU"/>
          </a:p>
        </p:txBody>
      </p:sp>
      <p:sp>
        <p:nvSpPr>
          <p:cNvPr id="10" name="Freeform 10"/>
          <p:cNvSpPr/>
          <p:nvPr/>
        </p:nvSpPr>
        <p:spPr>
          <a:xfrm>
            <a:off x="9220680" y="1745373"/>
            <a:ext cx="3009907" cy="2260605"/>
          </a:xfrm>
          <a:custGeom>
            <a:avLst/>
            <a:gdLst/>
            <a:ahLst/>
            <a:cxnLst/>
            <a:rect l="l" t="t" r="r" b="b"/>
            <a:pathLst>
              <a:path w="3009907" h="2260605">
                <a:moveTo>
                  <a:pt x="0" y="0"/>
                </a:moveTo>
                <a:lnTo>
                  <a:pt x="3009906" y="0"/>
                </a:lnTo>
                <a:lnTo>
                  <a:pt x="3009906" y="2260605"/>
                </a:lnTo>
                <a:lnTo>
                  <a:pt x="0" y="2260605"/>
                </a:lnTo>
                <a:lnTo>
                  <a:pt x="0" y="0"/>
                </a:lnTo>
                <a:close/>
              </a:path>
            </a:pathLst>
          </a:custGeom>
          <a:blipFill>
            <a:blip r:embed="rId9"/>
            <a:stretch>
              <a:fillRect/>
            </a:stretch>
          </a:blipFill>
        </p:spPr>
        <p:txBody>
          <a:bodyPr/>
          <a:lstStyle/>
          <a:p>
            <a:endParaRPr lang="en-AU"/>
          </a:p>
        </p:txBody>
      </p:sp>
      <p:sp>
        <p:nvSpPr>
          <p:cNvPr id="11" name="Freeform 11"/>
          <p:cNvSpPr/>
          <p:nvPr/>
        </p:nvSpPr>
        <p:spPr>
          <a:xfrm>
            <a:off x="12215928" y="1738276"/>
            <a:ext cx="3067366" cy="2267703"/>
          </a:xfrm>
          <a:custGeom>
            <a:avLst/>
            <a:gdLst/>
            <a:ahLst/>
            <a:cxnLst/>
            <a:rect l="l" t="t" r="r" b="b"/>
            <a:pathLst>
              <a:path w="3067366" h="2267703">
                <a:moveTo>
                  <a:pt x="0" y="0"/>
                </a:moveTo>
                <a:lnTo>
                  <a:pt x="3067366" y="0"/>
                </a:lnTo>
                <a:lnTo>
                  <a:pt x="3067366" y="2267702"/>
                </a:lnTo>
                <a:lnTo>
                  <a:pt x="0" y="2267702"/>
                </a:lnTo>
                <a:lnTo>
                  <a:pt x="0" y="0"/>
                </a:lnTo>
                <a:close/>
              </a:path>
            </a:pathLst>
          </a:custGeom>
          <a:blipFill>
            <a:blip r:embed="rId10"/>
            <a:stretch>
              <a:fillRect/>
            </a:stretch>
          </a:blipFill>
        </p:spPr>
        <p:txBody>
          <a:bodyPr/>
          <a:lstStyle/>
          <a:p>
            <a:endParaRPr lang="en-AU"/>
          </a:p>
        </p:txBody>
      </p:sp>
      <p:sp>
        <p:nvSpPr>
          <p:cNvPr id="12" name="Freeform 12"/>
          <p:cNvSpPr/>
          <p:nvPr/>
        </p:nvSpPr>
        <p:spPr>
          <a:xfrm>
            <a:off x="9220680" y="6262431"/>
            <a:ext cx="3061826" cy="2278422"/>
          </a:xfrm>
          <a:custGeom>
            <a:avLst/>
            <a:gdLst/>
            <a:ahLst/>
            <a:cxnLst/>
            <a:rect l="l" t="t" r="r" b="b"/>
            <a:pathLst>
              <a:path w="3061826" h="2278422">
                <a:moveTo>
                  <a:pt x="0" y="0"/>
                </a:moveTo>
                <a:lnTo>
                  <a:pt x="3061826" y="0"/>
                </a:lnTo>
                <a:lnTo>
                  <a:pt x="3061826" y="2278422"/>
                </a:lnTo>
                <a:lnTo>
                  <a:pt x="0" y="2278422"/>
                </a:lnTo>
                <a:lnTo>
                  <a:pt x="0" y="0"/>
                </a:lnTo>
                <a:close/>
              </a:path>
            </a:pathLst>
          </a:custGeom>
          <a:blipFill>
            <a:blip r:embed="rId11"/>
            <a:stretch>
              <a:fillRect b="-656"/>
            </a:stretch>
          </a:blipFill>
        </p:spPr>
        <p:txBody>
          <a:bodyPr/>
          <a:lstStyle/>
          <a:p>
            <a:endParaRPr lang="en-AU"/>
          </a:p>
        </p:txBody>
      </p:sp>
      <p:sp>
        <p:nvSpPr>
          <p:cNvPr id="13" name="TextBox 13"/>
          <p:cNvSpPr txBox="1"/>
          <p:nvPr/>
        </p:nvSpPr>
        <p:spPr>
          <a:xfrm>
            <a:off x="847962" y="3517368"/>
            <a:ext cx="8095487" cy="5023485"/>
          </a:xfrm>
          <a:prstGeom prst="rect">
            <a:avLst/>
          </a:prstGeom>
        </p:spPr>
        <p:txBody>
          <a:bodyPr lIns="0" tIns="0" rIns="0" bIns="0" rtlCol="0" anchor="t">
            <a:spAutoFit/>
          </a:bodyPr>
          <a:lstStyle/>
          <a:p>
            <a:pPr marL="518160" lvl="1" indent="-259080" algn="l">
              <a:lnSpc>
                <a:spcPts val="3600"/>
              </a:lnSpc>
              <a:buFont typeface="Arial"/>
              <a:buChar char="•"/>
            </a:pPr>
            <a:r>
              <a:rPr lang="en-US" sz="2400" b="1" spc="60">
                <a:solidFill>
                  <a:srgbClr val="000000"/>
                </a:solidFill>
                <a:latin typeface="Roboto Bold"/>
                <a:ea typeface="Roboto Bold"/>
                <a:cs typeface="Roboto Bold"/>
                <a:sym typeface="Roboto Bold"/>
              </a:rPr>
              <a:t>Shannon Garson</a:t>
            </a:r>
            <a:r>
              <a:rPr lang="en-US" sz="2400" spc="60">
                <a:solidFill>
                  <a:srgbClr val="000000"/>
                </a:solidFill>
                <a:latin typeface="Roboto"/>
                <a:ea typeface="Roboto"/>
                <a:cs typeface="Roboto"/>
                <a:sym typeface="Roboto"/>
              </a:rPr>
              <a:t>, Craft &amp; Design - </a:t>
            </a:r>
            <a:r>
              <a:rPr lang="en-US" sz="2400" i="1" spc="60">
                <a:solidFill>
                  <a:srgbClr val="000000"/>
                </a:solidFill>
                <a:latin typeface="Roboto Italics"/>
                <a:ea typeface="Roboto Italics"/>
                <a:cs typeface="Roboto Italics"/>
                <a:sym typeface="Roboto Italics"/>
                <a:hlinkClick r:id="rId12" tooltip="https://artisan.org.au"/>
              </a:rPr>
              <a:t>artisan</a:t>
            </a:r>
          </a:p>
          <a:p>
            <a:pPr marL="518160" lvl="1" indent="-259080" algn="l">
              <a:lnSpc>
                <a:spcPts val="3600"/>
              </a:lnSpc>
              <a:buFont typeface="Arial"/>
              <a:buChar char="•"/>
            </a:pPr>
            <a:r>
              <a:rPr lang="en-US" sz="2400" b="1" spc="60">
                <a:solidFill>
                  <a:srgbClr val="000000"/>
                </a:solidFill>
                <a:latin typeface="Roboto Bold"/>
                <a:ea typeface="Roboto Bold"/>
                <a:cs typeface="Roboto Bold"/>
                <a:sym typeface="Roboto Bold"/>
              </a:rPr>
              <a:t>Leilani Seeto</a:t>
            </a:r>
            <a:r>
              <a:rPr lang="en-US" sz="2400" spc="60">
                <a:solidFill>
                  <a:srgbClr val="000000"/>
                </a:solidFill>
                <a:latin typeface="Roboto"/>
                <a:ea typeface="Roboto"/>
                <a:cs typeface="Roboto"/>
                <a:sym typeface="Roboto"/>
              </a:rPr>
              <a:t>, Dance - </a:t>
            </a:r>
            <a:r>
              <a:rPr lang="en-US" sz="2400" i="1" spc="60">
                <a:solidFill>
                  <a:srgbClr val="000000"/>
                </a:solidFill>
                <a:latin typeface="Roboto Italics"/>
                <a:ea typeface="Roboto Italics"/>
                <a:cs typeface="Roboto Italics"/>
                <a:sym typeface="Roboto Italics"/>
                <a:hlinkClick r:id="rId13" tooltip="https://ausdanceqld.org.au"/>
              </a:rPr>
              <a:t>Ausdance Qld</a:t>
            </a:r>
          </a:p>
          <a:p>
            <a:pPr marL="518160" lvl="1" indent="-259080" algn="l">
              <a:lnSpc>
                <a:spcPts val="3600"/>
              </a:lnSpc>
              <a:buFont typeface="Arial"/>
              <a:buChar char="•"/>
            </a:pPr>
            <a:r>
              <a:rPr lang="en-US" sz="2400" b="1" spc="60">
                <a:solidFill>
                  <a:srgbClr val="000000"/>
                </a:solidFill>
                <a:latin typeface="Roboto Bold"/>
                <a:ea typeface="Roboto Bold"/>
                <a:cs typeface="Roboto Bold"/>
                <a:sym typeface="Roboto Bold"/>
              </a:rPr>
              <a:t>Belinda Simonsen</a:t>
            </a:r>
            <a:r>
              <a:rPr lang="en-US" sz="2400" spc="60">
                <a:solidFill>
                  <a:srgbClr val="000000"/>
                </a:solidFill>
                <a:latin typeface="Roboto"/>
                <a:ea typeface="Roboto"/>
                <a:cs typeface="Roboto"/>
                <a:sym typeface="Roboto"/>
              </a:rPr>
              <a:t>, Local Government - </a:t>
            </a:r>
            <a:r>
              <a:rPr lang="en-US" sz="2400" i="1" spc="60">
                <a:solidFill>
                  <a:srgbClr val="000000"/>
                </a:solidFill>
                <a:latin typeface="Roboto Italics"/>
                <a:ea typeface="Roboto Italics"/>
                <a:cs typeface="Roboto Italics"/>
                <a:sym typeface="Roboto Italics"/>
                <a:hlinkClick r:id="rId14" tooltip="https://topologymusic.com"/>
              </a:rPr>
              <a:t>Topology</a:t>
            </a:r>
          </a:p>
          <a:p>
            <a:pPr marL="518160" lvl="1" indent="-259080" algn="l">
              <a:lnSpc>
                <a:spcPts val="3600"/>
              </a:lnSpc>
              <a:buFont typeface="Arial"/>
              <a:buChar char="•"/>
            </a:pPr>
            <a:r>
              <a:rPr lang="en-US" sz="2400" b="1" spc="60">
                <a:solidFill>
                  <a:srgbClr val="000000"/>
                </a:solidFill>
                <a:latin typeface="Roboto Bold"/>
                <a:ea typeface="Roboto Bold"/>
                <a:cs typeface="Roboto Bold"/>
                <a:sym typeface="Roboto Bold"/>
              </a:rPr>
              <a:t>Robyn Fernandez</a:t>
            </a:r>
            <a:r>
              <a:rPr lang="en-US" sz="2400" spc="60">
                <a:solidFill>
                  <a:srgbClr val="000000"/>
                </a:solidFill>
                <a:latin typeface="Roboto"/>
                <a:ea typeface="Roboto"/>
                <a:cs typeface="Roboto"/>
                <a:sym typeface="Roboto"/>
              </a:rPr>
              <a:t>, Visual Arts - </a:t>
            </a:r>
            <a:r>
              <a:rPr lang="en-US" sz="2400" i="1" spc="60">
                <a:solidFill>
                  <a:srgbClr val="000000"/>
                </a:solidFill>
                <a:latin typeface="Roboto Italics"/>
                <a:ea typeface="Roboto Italics"/>
                <a:cs typeface="Roboto Italics"/>
                <a:sym typeface="Roboto Italics"/>
                <a:hlinkClick r:id="rId15" tooltip="https://flyingarts.org.au"/>
              </a:rPr>
              <a:t>Flying Arts Alliance</a:t>
            </a:r>
          </a:p>
          <a:p>
            <a:pPr marL="518160" lvl="1" indent="-259080" algn="l">
              <a:lnSpc>
                <a:spcPts val="3600"/>
              </a:lnSpc>
              <a:buFont typeface="Arial"/>
              <a:buChar char="•"/>
            </a:pPr>
            <a:r>
              <a:rPr lang="en-US" sz="2400" b="1" spc="60">
                <a:solidFill>
                  <a:srgbClr val="000000"/>
                </a:solidFill>
                <a:latin typeface="Roboto Bold"/>
                <a:ea typeface="Roboto Bold"/>
                <a:cs typeface="Roboto Bold"/>
                <a:sym typeface="Roboto Bold"/>
              </a:rPr>
              <a:t>Alex Henriksson</a:t>
            </a:r>
            <a:r>
              <a:rPr lang="en-US" sz="2400" spc="60">
                <a:solidFill>
                  <a:srgbClr val="000000"/>
                </a:solidFill>
                <a:latin typeface="Roboto"/>
                <a:ea typeface="Roboto"/>
                <a:cs typeface="Roboto"/>
                <a:sym typeface="Roboto"/>
              </a:rPr>
              <a:t>, Music - </a:t>
            </a:r>
            <a:r>
              <a:rPr lang="en-US" sz="2400" i="1" spc="60">
                <a:solidFill>
                  <a:srgbClr val="000000"/>
                </a:solidFill>
                <a:latin typeface="Roboto Italics"/>
                <a:ea typeface="Roboto Italics"/>
                <a:cs typeface="Roboto Italics"/>
                <a:sym typeface="Roboto Italics"/>
              </a:rPr>
              <a:t>QMusic</a:t>
            </a:r>
          </a:p>
          <a:p>
            <a:pPr marL="518160" lvl="1" indent="-259080" algn="l">
              <a:lnSpc>
                <a:spcPts val="3600"/>
              </a:lnSpc>
              <a:buFont typeface="Arial"/>
              <a:buChar char="•"/>
            </a:pPr>
            <a:r>
              <a:rPr lang="en-US" sz="2400" b="1" spc="60">
                <a:solidFill>
                  <a:srgbClr val="000000"/>
                </a:solidFill>
                <a:latin typeface="Roboto Bold"/>
                <a:ea typeface="Roboto Bold"/>
                <a:cs typeface="Roboto Bold"/>
                <a:sym typeface="Roboto Bold"/>
              </a:rPr>
              <a:t>Charles Wiles</a:t>
            </a:r>
            <a:r>
              <a:rPr lang="en-US" sz="2400" spc="60">
                <a:solidFill>
                  <a:srgbClr val="000000"/>
                </a:solidFill>
                <a:latin typeface="Roboto"/>
                <a:ea typeface="Roboto"/>
                <a:cs typeface="Roboto"/>
                <a:sym typeface="Roboto"/>
              </a:rPr>
              <a:t>, Multi-arts - </a:t>
            </a:r>
            <a:r>
              <a:rPr lang="en-US" sz="2400" i="1" spc="60">
                <a:solidFill>
                  <a:srgbClr val="000000"/>
                </a:solidFill>
                <a:latin typeface="Roboto Italics"/>
                <a:ea typeface="Roboto Italics"/>
                <a:cs typeface="Roboto Italics"/>
                <a:sym typeface="Roboto Italics"/>
              </a:rPr>
              <a:t>Festivals, &amp; Community Engagement, Topology</a:t>
            </a:r>
          </a:p>
          <a:p>
            <a:pPr marL="518160" lvl="1" indent="-259080" algn="l">
              <a:lnSpc>
                <a:spcPts val="3600"/>
              </a:lnSpc>
              <a:buFont typeface="Arial"/>
              <a:buChar char="•"/>
            </a:pPr>
            <a:r>
              <a:rPr lang="en-US" sz="2400" b="1" spc="60">
                <a:solidFill>
                  <a:srgbClr val="000000"/>
                </a:solidFill>
                <a:latin typeface="Roboto Bold"/>
                <a:ea typeface="Roboto Bold"/>
                <a:cs typeface="Roboto Bold"/>
                <a:sym typeface="Roboto Bold"/>
              </a:rPr>
              <a:t>Jessica Lamb</a:t>
            </a:r>
            <a:r>
              <a:rPr lang="en-US" sz="2400" spc="60">
                <a:solidFill>
                  <a:srgbClr val="000000"/>
                </a:solidFill>
                <a:latin typeface="Roboto"/>
                <a:ea typeface="Roboto"/>
                <a:cs typeface="Roboto"/>
                <a:sym typeface="Roboto"/>
              </a:rPr>
              <a:t>, Theatre - </a:t>
            </a:r>
            <a:r>
              <a:rPr lang="en-US" sz="2400" i="1" spc="60">
                <a:solidFill>
                  <a:srgbClr val="000000"/>
                </a:solidFill>
                <a:latin typeface="Roboto Italics"/>
                <a:ea typeface="Roboto Italics"/>
                <a:cs typeface="Roboto Italics"/>
                <a:sym typeface="Roboto Italics"/>
                <a:hlinkClick r:id="rId16" tooltip="http://jute.com.au/rasn"/>
              </a:rPr>
              <a:t>JUTE Theatre Company</a:t>
            </a:r>
          </a:p>
          <a:p>
            <a:pPr marL="518160" lvl="1" indent="-259080" algn="l">
              <a:lnSpc>
                <a:spcPts val="3600"/>
              </a:lnSpc>
              <a:buFont typeface="Arial"/>
              <a:buChar char="•"/>
            </a:pPr>
            <a:r>
              <a:rPr lang="en-US" sz="2400" b="1" spc="60">
                <a:solidFill>
                  <a:srgbClr val="000000"/>
                </a:solidFill>
                <a:latin typeface="Roboto Bold"/>
                <a:ea typeface="Roboto Bold"/>
                <a:cs typeface="Roboto Bold"/>
                <a:sym typeface="Roboto Bold"/>
              </a:rPr>
              <a:t>Cassandra Ramsay</a:t>
            </a:r>
            <a:r>
              <a:rPr lang="en-US" sz="2400" spc="60">
                <a:solidFill>
                  <a:srgbClr val="000000"/>
                </a:solidFill>
                <a:latin typeface="Roboto"/>
                <a:ea typeface="Roboto"/>
                <a:cs typeface="Roboto"/>
                <a:sym typeface="Roboto"/>
              </a:rPr>
              <a:t>, Theatre - </a:t>
            </a:r>
            <a:r>
              <a:rPr lang="en-US" sz="2400" i="1" spc="60">
                <a:solidFill>
                  <a:srgbClr val="000000"/>
                </a:solidFill>
                <a:latin typeface="Roboto Italics"/>
                <a:ea typeface="Roboto Italics"/>
                <a:cs typeface="Roboto Italics"/>
                <a:sym typeface="Roboto Italics"/>
                <a:hlinkClick r:id="rId16" tooltip="http://jute.com.au/rasn"/>
              </a:rPr>
              <a:t>JUTE Theatre Company</a:t>
            </a:r>
          </a:p>
          <a:p>
            <a:pPr marL="518160" lvl="1" indent="-259080" algn="l">
              <a:lnSpc>
                <a:spcPts val="3600"/>
              </a:lnSpc>
              <a:buFont typeface="Arial"/>
              <a:buChar char="•"/>
            </a:pPr>
            <a:r>
              <a:rPr lang="en-US" sz="2400" b="1" spc="60">
                <a:solidFill>
                  <a:srgbClr val="000000"/>
                </a:solidFill>
                <a:latin typeface="Roboto Bold"/>
                <a:ea typeface="Roboto Bold"/>
                <a:cs typeface="Roboto Bold"/>
                <a:sym typeface="Roboto Bold"/>
              </a:rPr>
              <a:t>Luke Harriman</a:t>
            </a:r>
            <a:r>
              <a:rPr lang="en-US" sz="2400" spc="60">
                <a:solidFill>
                  <a:srgbClr val="000000"/>
                </a:solidFill>
                <a:latin typeface="Roboto"/>
                <a:ea typeface="Roboto"/>
                <a:cs typeface="Roboto"/>
                <a:sym typeface="Roboto"/>
              </a:rPr>
              <a:t>, RASN Statewide Service Manager - </a:t>
            </a:r>
            <a:r>
              <a:rPr lang="en-US" sz="2400" i="1" spc="60">
                <a:solidFill>
                  <a:srgbClr val="000000"/>
                </a:solidFill>
                <a:latin typeface="Roboto Italics"/>
                <a:ea typeface="Roboto Italics"/>
                <a:cs typeface="Roboto Italics"/>
                <a:sym typeface="Roboto Italics"/>
              </a:rPr>
              <a:t>Topology</a:t>
            </a:r>
          </a:p>
        </p:txBody>
      </p:sp>
      <p:sp>
        <p:nvSpPr>
          <p:cNvPr id="14" name="TextBox 14"/>
          <p:cNvSpPr txBox="1"/>
          <p:nvPr/>
        </p:nvSpPr>
        <p:spPr>
          <a:xfrm>
            <a:off x="1028700" y="1339342"/>
            <a:ext cx="8115300" cy="1973580"/>
          </a:xfrm>
          <a:prstGeom prst="rect">
            <a:avLst/>
          </a:prstGeom>
        </p:spPr>
        <p:txBody>
          <a:bodyPr lIns="0" tIns="0" rIns="0" bIns="0" rtlCol="0" anchor="t">
            <a:spAutoFit/>
          </a:bodyPr>
          <a:lstStyle/>
          <a:p>
            <a:pPr algn="just">
              <a:lnSpc>
                <a:spcPts val="6240"/>
              </a:lnSpc>
            </a:pPr>
            <a:r>
              <a:rPr lang="en-US" sz="4800" b="1" spc="1440">
                <a:solidFill>
                  <a:srgbClr val="000000"/>
                </a:solidFill>
                <a:latin typeface="Roboto Bold"/>
                <a:ea typeface="Roboto Bold"/>
                <a:cs typeface="Roboto Bold"/>
                <a:sym typeface="Roboto Bold"/>
              </a:rPr>
              <a:t>RASN TEAM</a:t>
            </a:r>
          </a:p>
          <a:p>
            <a:pPr algn="l">
              <a:lnSpc>
                <a:spcPts val="3120"/>
              </a:lnSpc>
            </a:pPr>
            <a:r>
              <a:rPr lang="en-US" sz="2400" b="1" i="1" spc="720">
                <a:solidFill>
                  <a:srgbClr val="000000"/>
                </a:solidFill>
                <a:latin typeface="Roboto Bold Italics"/>
                <a:ea typeface="Roboto Bold Italics"/>
                <a:cs typeface="Roboto Bold Italics"/>
                <a:sym typeface="Roboto Bold Italics"/>
              </a:rPr>
              <a:t>REGIONAL ARTS SERVICES NETWORK</a:t>
            </a:r>
          </a:p>
          <a:p>
            <a:pPr algn="l">
              <a:lnSpc>
                <a:spcPts val="3120"/>
              </a:lnSpc>
            </a:pPr>
            <a:endParaRPr lang="en-US" sz="2400" b="1" i="1" spc="720">
              <a:solidFill>
                <a:srgbClr val="000000"/>
              </a:solidFill>
              <a:latin typeface="Roboto Bold Italics"/>
              <a:ea typeface="Roboto Bold Italics"/>
              <a:cs typeface="Roboto Bold Italics"/>
              <a:sym typeface="Roboto Bold Italics"/>
            </a:endParaRPr>
          </a:p>
          <a:p>
            <a:pPr algn="just">
              <a:lnSpc>
                <a:spcPts val="3120"/>
              </a:lnSpc>
            </a:pPr>
            <a:r>
              <a:rPr lang="en-US" sz="2400" b="1" spc="720">
                <a:solidFill>
                  <a:srgbClr val="000000"/>
                </a:solidFill>
                <a:latin typeface="Roboto Bold"/>
                <a:ea typeface="Roboto Bold"/>
                <a:cs typeface="Roboto Bold"/>
                <a:sym typeface="Roboto Bold"/>
              </a:rPr>
              <a:t>WWW.RASN.AU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033462"/>
            <a:ext cx="4812110" cy="0"/>
          </a:xfrm>
          <a:prstGeom prst="line">
            <a:avLst/>
          </a:prstGeom>
          <a:ln w="9525" cap="flat">
            <a:solidFill>
              <a:srgbClr val="000000"/>
            </a:solidFill>
            <a:prstDash val="solid"/>
            <a:headEnd type="none" w="sm" len="sm"/>
            <a:tailEnd type="none" w="sm" len="sm"/>
          </a:ln>
        </p:spPr>
        <p:txBody>
          <a:bodyPr/>
          <a:lstStyle/>
          <a:p>
            <a:endParaRPr lang="en-AU"/>
          </a:p>
        </p:txBody>
      </p:sp>
      <p:sp>
        <p:nvSpPr>
          <p:cNvPr id="3" name="AutoShape 3"/>
          <p:cNvSpPr/>
          <p:nvPr/>
        </p:nvSpPr>
        <p:spPr>
          <a:xfrm>
            <a:off x="1028700" y="9239250"/>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4" name="Freeform 4"/>
          <p:cNvSpPr/>
          <p:nvPr/>
        </p:nvSpPr>
        <p:spPr>
          <a:xfrm>
            <a:off x="13693853" y="781892"/>
            <a:ext cx="3795239" cy="3343425"/>
          </a:xfrm>
          <a:custGeom>
            <a:avLst/>
            <a:gdLst/>
            <a:ahLst/>
            <a:cxnLst/>
            <a:rect l="l" t="t" r="r" b="b"/>
            <a:pathLst>
              <a:path w="3795239" h="3343425">
                <a:moveTo>
                  <a:pt x="0" y="0"/>
                </a:moveTo>
                <a:lnTo>
                  <a:pt x="3795239" y="0"/>
                </a:lnTo>
                <a:lnTo>
                  <a:pt x="3795239" y="3343425"/>
                </a:lnTo>
                <a:lnTo>
                  <a:pt x="0" y="3343425"/>
                </a:lnTo>
                <a:lnTo>
                  <a:pt x="0" y="0"/>
                </a:lnTo>
                <a:close/>
              </a:path>
            </a:pathLst>
          </a:custGeom>
          <a:blipFill>
            <a:blip r:embed="rId3"/>
            <a:stretch>
              <a:fillRect/>
            </a:stretch>
          </a:blipFill>
        </p:spPr>
        <p:txBody>
          <a:bodyPr/>
          <a:lstStyle/>
          <a:p>
            <a:endParaRPr lang="en-AU"/>
          </a:p>
        </p:txBody>
      </p:sp>
      <p:sp>
        <p:nvSpPr>
          <p:cNvPr id="5" name="TextBox 5"/>
          <p:cNvSpPr txBox="1"/>
          <p:nvPr/>
        </p:nvSpPr>
        <p:spPr>
          <a:xfrm>
            <a:off x="863023" y="3783260"/>
            <a:ext cx="11333717" cy="4109085"/>
          </a:xfrm>
          <a:prstGeom prst="rect">
            <a:avLst/>
          </a:prstGeom>
        </p:spPr>
        <p:txBody>
          <a:bodyPr lIns="0" tIns="0" rIns="0" bIns="0" rtlCol="0" anchor="t">
            <a:spAutoFit/>
          </a:bodyPr>
          <a:lstStyle/>
          <a:p>
            <a:pPr marL="518160" lvl="1" indent="-259080" algn="l">
              <a:lnSpc>
                <a:spcPts val="3600"/>
              </a:lnSpc>
              <a:buFont typeface="Arial"/>
              <a:buChar char="•"/>
            </a:pPr>
            <a:r>
              <a:rPr lang="en-US" sz="2400" b="1" spc="60">
                <a:solidFill>
                  <a:srgbClr val="000000"/>
                </a:solidFill>
                <a:latin typeface="Roboto Bold"/>
                <a:ea typeface="Roboto Bold"/>
                <a:cs typeface="Roboto Bold"/>
                <a:sym typeface="Roboto Bold"/>
              </a:rPr>
              <a:t>Applications open:</a:t>
            </a:r>
            <a:r>
              <a:rPr lang="en-US" sz="2400" spc="60">
                <a:solidFill>
                  <a:srgbClr val="000000"/>
                </a:solidFill>
                <a:latin typeface="Roboto"/>
                <a:ea typeface="Roboto"/>
                <a:cs typeface="Roboto"/>
                <a:sym typeface="Roboto"/>
              </a:rPr>
              <a:t> 1 August 2026 </a:t>
            </a:r>
          </a:p>
          <a:p>
            <a:pPr marL="518160" lvl="1" indent="-259080" algn="l">
              <a:lnSpc>
                <a:spcPts val="3600"/>
              </a:lnSpc>
              <a:buFont typeface="Arial"/>
              <a:buChar char="•"/>
            </a:pPr>
            <a:r>
              <a:rPr lang="en-US" sz="2400" b="1" spc="60">
                <a:solidFill>
                  <a:srgbClr val="000000"/>
                </a:solidFill>
                <a:latin typeface="Roboto Bold"/>
                <a:ea typeface="Roboto Bold"/>
                <a:cs typeface="Roboto Bold"/>
                <a:sym typeface="Roboto Bold"/>
              </a:rPr>
              <a:t>Applications close:</a:t>
            </a:r>
            <a:r>
              <a:rPr lang="en-US" sz="2400" spc="60">
                <a:solidFill>
                  <a:srgbClr val="000000"/>
                </a:solidFill>
                <a:latin typeface="Roboto"/>
                <a:ea typeface="Roboto"/>
                <a:cs typeface="Roboto"/>
                <a:sym typeface="Roboto"/>
              </a:rPr>
              <a:t> 30 September 2026 </a:t>
            </a:r>
          </a:p>
          <a:p>
            <a:pPr marL="518160" lvl="1" indent="-259080" algn="l">
              <a:lnSpc>
                <a:spcPts val="3600"/>
              </a:lnSpc>
              <a:buFont typeface="Arial"/>
              <a:buChar char="•"/>
            </a:pPr>
            <a:r>
              <a:rPr lang="en-US" sz="2400" b="1" spc="60">
                <a:solidFill>
                  <a:srgbClr val="000000"/>
                </a:solidFill>
                <a:latin typeface="Roboto Bold"/>
                <a:ea typeface="Roboto Bold"/>
                <a:cs typeface="Roboto Bold"/>
                <a:sym typeface="Roboto Bold"/>
              </a:rPr>
              <a:t>Recipients Announced:</a:t>
            </a:r>
            <a:r>
              <a:rPr lang="en-US" sz="2400" spc="60">
                <a:solidFill>
                  <a:srgbClr val="000000"/>
                </a:solidFill>
                <a:latin typeface="Roboto"/>
                <a:ea typeface="Roboto"/>
                <a:cs typeface="Roboto"/>
                <a:sym typeface="Roboto"/>
              </a:rPr>
              <a:t> 23 October 2026</a:t>
            </a:r>
          </a:p>
          <a:p>
            <a:pPr marL="518160" lvl="1" indent="-259080" algn="l">
              <a:lnSpc>
                <a:spcPts val="3600"/>
              </a:lnSpc>
              <a:buFont typeface="Arial"/>
              <a:buChar char="•"/>
            </a:pPr>
            <a:r>
              <a:rPr lang="en-US" sz="2400" b="1" spc="60">
                <a:solidFill>
                  <a:srgbClr val="000000"/>
                </a:solidFill>
                <a:latin typeface="Roboto Bold"/>
                <a:ea typeface="Roboto Bold"/>
                <a:cs typeface="Roboto Bold"/>
                <a:sym typeface="Roboto Bold"/>
              </a:rPr>
              <a:t>Funding available:</a:t>
            </a:r>
            <a:r>
              <a:rPr lang="en-US" sz="2400" spc="60">
                <a:solidFill>
                  <a:srgbClr val="000000"/>
                </a:solidFill>
                <a:latin typeface="Roboto"/>
                <a:ea typeface="Roboto"/>
                <a:cs typeface="Roboto"/>
                <a:sym typeface="Roboto"/>
              </a:rPr>
              <a:t> $5,000</a:t>
            </a:r>
          </a:p>
          <a:p>
            <a:pPr algn="l">
              <a:lnSpc>
                <a:spcPts val="3600"/>
              </a:lnSpc>
            </a:pPr>
            <a:endParaRPr lang="en-US" sz="2400" spc="60">
              <a:solidFill>
                <a:srgbClr val="000000"/>
              </a:solidFill>
              <a:latin typeface="Roboto"/>
              <a:ea typeface="Roboto"/>
              <a:cs typeface="Roboto"/>
              <a:sym typeface="Roboto"/>
            </a:endParaRPr>
          </a:p>
          <a:p>
            <a:pPr algn="just">
              <a:lnSpc>
                <a:spcPts val="3600"/>
              </a:lnSpc>
            </a:pPr>
            <a:endParaRPr lang="en-US" sz="2400" spc="60">
              <a:solidFill>
                <a:srgbClr val="000000"/>
              </a:solidFill>
              <a:latin typeface="Roboto"/>
              <a:ea typeface="Roboto"/>
              <a:cs typeface="Roboto"/>
              <a:sym typeface="Roboto"/>
            </a:endParaRPr>
          </a:p>
          <a:p>
            <a:pPr algn="just">
              <a:lnSpc>
                <a:spcPts val="3600"/>
              </a:lnSpc>
            </a:pPr>
            <a:endParaRPr lang="en-US" sz="2400" spc="60">
              <a:solidFill>
                <a:srgbClr val="000000"/>
              </a:solidFill>
              <a:latin typeface="Roboto"/>
              <a:ea typeface="Roboto"/>
              <a:cs typeface="Roboto"/>
              <a:sym typeface="Roboto"/>
            </a:endParaRPr>
          </a:p>
          <a:p>
            <a:pPr algn="just">
              <a:lnSpc>
                <a:spcPts val="3600"/>
              </a:lnSpc>
            </a:pPr>
            <a:endParaRPr lang="en-US" sz="2400" spc="60">
              <a:solidFill>
                <a:srgbClr val="000000"/>
              </a:solidFill>
              <a:latin typeface="Roboto"/>
              <a:ea typeface="Roboto"/>
              <a:cs typeface="Roboto"/>
              <a:sym typeface="Roboto"/>
            </a:endParaRPr>
          </a:p>
          <a:p>
            <a:pPr algn="just">
              <a:lnSpc>
                <a:spcPts val="3600"/>
              </a:lnSpc>
            </a:pPr>
            <a:endParaRPr lang="en-US" sz="2400" spc="60">
              <a:solidFill>
                <a:srgbClr val="000000"/>
              </a:solidFill>
              <a:latin typeface="Roboto"/>
              <a:ea typeface="Roboto"/>
              <a:cs typeface="Roboto"/>
              <a:sym typeface="Roboto"/>
            </a:endParaRPr>
          </a:p>
        </p:txBody>
      </p:sp>
      <p:sp>
        <p:nvSpPr>
          <p:cNvPr id="6" name="TextBox 6"/>
          <p:cNvSpPr txBox="1"/>
          <p:nvPr/>
        </p:nvSpPr>
        <p:spPr>
          <a:xfrm>
            <a:off x="1179315" y="1438240"/>
            <a:ext cx="8191980" cy="1973580"/>
          </a:xfrm>
          <a:prstGeom prst="rect">
            <a:avLst/>
          </a:prstGeom>
        </p:spPr>
        <p:txBody>
          <a:bodyPr lIns="0" tIns="0" rIns="0" bIns="0" rtlCol="0" anchor="t">
            <a:spAutoFit/>
          </a:bodyPr>
          <a:lstStyle/>
          <a:p>
            <a:pPr algn="just">
              <a:lnSpc>
                <a:spcPts val="6240"/>
              </a:lnSpc>
            </a:pPr>
            <a:r>
              <a:rPr lang="en-US" sz="4800" b="1" spc="1440">
                <a:solidFill>
                  <a:srgbClr val="000000"/>
                </a:solidFill>
                <a:latin typeface="Roboto Bold"/>
                <a:ea typeface="Roboto Bold"/>
                <a:cs typeface="Roboto Bold"/>
                <a:sym typeface="Roboto Bold"/>
              </a:rPr>
              <a:t>SCAF</a:t>
            </a:r>
          </a:p>
          <a:p>
            <a:pPr algn="l">
              <a:lnSpc>
                <a:spcPts val="3120"/>
              </a:lnSpc>
            </a:pPr>
            <a:r>
              <a:rPr lang="en-US" sz="2400" b="1" i="1" spc="720">
                <a:solidFill>
                  <a:srgbClr val="000000"/>
                </a:solidFill>
                <a:latin typeface="Roboto Bold Italics"/>
                <a:ea typeface="Roboto Bold Italics"/>
                <a:cs typeface="Roboto Bold Italics"/>
                <a:sym typeface="Roboto Bold Italics"/>
              </a:rPr>
              <a:t>SUNSHINE COAST ARTS FOUNDATION</a:t>
            </a:r>
          </a:p>
          <a:p>
            <a:pPr algn="l">
              <a:lnSpc>
                <a:spcPts val="3120"/>
              </a:lnSpc>
            </a:pPr>
            <a:endParaRPr lang="en-US" sz="2400" b="1" i="1" spc="720">
              <a:solidFill>
                <a:srgbClr val="000000"/>
              </a:solidFill>
              <a:latin typeface="Roboto Bold Italics"/>
              <a:ea typeface="Roboto Bold Italics"/>
              <a:cs typeface="Roboto Bold Italics"/>
              <a:sym typeface="Roboto Bold Italics"/>
            </a:endParaRPr>
          </a:p>
          <a:p>
            <a:pPr algn="just">
              <a:lnSpc>
                <a:spcPts val="3120"/>
              </a:lnSpc>
            </a:pPr>
            <a:r>
              <a:rPr lang="en-US" sz="2400" b="1" spc="720">
                <a:solidFill>
                  <a:srgbClr val="000000"/>
                </a:solidFill>
                <a:latin typeface="Roboto Bold"/>
                <a:ea typeface="Roboto Bold"/>
                <a:cs typeface="Roboto Bold"/>
                <a:sym typeface="Roboto Bold"/>
              </a:rPr>
              <a:t>WWW.SCARTSFOUNDATION.COM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859838" y="0"/>
            <a:ext cx="6428162" cy="10287000"/>
            <a:chOff x="0" y="0"/>
            <a:chExt cx="8570882" cy="13716000"/>
          </a:xfrm>
        </p:grpSpPr>
        <p:pic>
          <p:nvPicPr>
            <p:cNvPr id="3" name="Picture 3"/>
            <p:cNvPicPr>
              <a:picLocks noChangeAspect="1"/>
            </p:cNvPicPr>
            <p:nvPr/>
          </p:nvPicPr>
          <p:blipFill>
            <a:blip r:embed="rId3"/>
            <a:srcRect l="8290" r="8290"/>
            <a:stretch>
              <a:fillRect/>
            </a:stretch>
          </p:blipFill>
          <p:spPr>
            <a:xfrm>
              <a:off x="0" y="0"/>
              <a:ext cx="8570882" cy="13716000"/>
            </a:xfrm>
            <a:prstGeom prst="rect">
              <a:avLst/>
            </a:prstGeom>
          </p:spPr>
        </p:pic>
      </p:grpSp>
      <p:sp>
        <p:nvSpPr>
          <p:cNvPr id="4" name="TextBox 4"/>
          <p:cNvSpPr txBox="1"/>
          <p:nvPr/>
        </p:nvSpPr>
        <p:spPr>
          <a:xfrm>
            <a:off x="1028700" y="2946321"/>
            <a:ext cx="9857687" cy="1577340"/>
          </a:xfrm>
          <a:prstGeom prst="rect">
            <a:avLst/>
          </a:prstGeom>
        </p:spPr>
        <p:txBody>
          <a:bodyPr lIns="0" tIns="0" rIns="0" bIns="0" rtlCol="0" anchor="t">
            <a:spAutoFit/>
          </a:bodyPr>
          <a:lstStyle/>
          <a:p>
            <a:pPr algn="just">
              <a:lnSpc>
                <a:spcPts val="6240"/>
              </a:lnSpc>
            </a:pPr>
            <a:r>
              <a:rPr lang="en-US" sz="4800" b="1" spc="1440">
                <a:solidFill>
                  <a:srgbClr val="000000"/>
                </a:solidFill>
                <a:latin typeface="Roboto Bold"/>
                <a:ea typeface="Roboto Bold"/>
                <a:cs typeface="Roboto Bold"/>
                <a:sym typeface="Roboto Bold"/>
              </a:rPr>
              <a:t>RESOURCES</a:t>
            </a:r>
          </a:p>
          <a:p>
            <a:pPr algn="just">
              <a:lnSpc>
                <a:spcPts val="6240"/>
              </a:lnSpc>
            </a:pPr>
            <a:r>
              <a:rPr lang="en-US" sz="4800" b="1" spc="1440">
                <a:solidFill>
                  <a:srgbClr val="000000"/>
                </a:solidFill>
                <a:latin typeface="Roboto Bold"/>
                <a:ea typeface="Roboto Bold"/>
                <a:cs typeface="Roboto Bold"/>
                <a:sym typeface="Roboto Bold"/>
              </a:rPr>
              <a:t>GOVERMENT</a:t>
            </a:r>
          </a:p>
        </p:txBody>
      </p:sp>
      <p:sp>
        <p:nvSpPr>
          <p:cNvPr id="5" name="TextBox 5"/>
          <p:cNvSpPr txBox="1"/>
          <p:nvPr/>
        </p:nvSpPr>
        <p:spPr>
          <a:xfrm>
            <a:off x="1028700" y="5003244"/>
            <a:ext cx="9857687" cy="2280285"/>
          </a:xfrm>
          <a:prstGeom prst="rect">
            <a:avLst/>
          </a:prstGeom>
        </p:spPr>
        <p:txBody>
          <a:bodyPr lIns="0" tIns="0" rIns="0" bIns="0" rtlCol="0" anchor="t">
            <a:spAutoFit/>
          </a:bodyPr>
          <a:lstStyle/>
          <a:p>
            <a:pPr algn="just">
              <a:lnSpc>
                <a:spcPts val="3600"/>
              </a:lnSpc>
            </a:pPr>
            <a:r>
              <a:rPr lang="en-US" sz="2400" spc="60">
                <a:solidFill>
                  <a:srgbClr val="000000"/>
                </a:solidFill>
                <a:latin typeface="Roboto"/>
                <a:ea typeface="Roboto"/>
                <a:cs typeface="Roboto"/>
                <a:sym typeface="Roboto"/>
              </a:rPr>
              <a:t>Arts Queensland</a:t>
            </a:r>
          </a:p>
          <a:p>
            <a:pPr algn="just">
              <a:lnSpc>
                <a:spcPts val="3600"/>
              </a:lnSpc>
            </a:pPr>
            <a:r>
              <a:rPr lang="en-US" sz="2400" spc="60">
                <a:solidFill>
                  <a:srgbClr val="000000"/>
                </a:solidFill>
                <a:latin typeface="Roboto"/>
                <a:ea typeface="Roboto"/>
                <a:cs typeface="Roboto"/>
                <a:sym typeface="Roboto"/>
              </a:rPr>
              <a:t>Creative Australia</a:t>
            </a:r>
          </a:p>
          <a:p>
            <a:pPr algn="just">
              <a:lnSpc>
                <a:spcPts val="3600"/>
              </a:lnSpc>
            </a:pPr>
            <a:endParaRPr lang="en-US" sz="2400" spc="60">
              <a:solidFill>
                <a:srgbClr val="000000"/>
              </a:solidFill>
              <a:latin typeface="Roboto"/>
              <a:ea typeface="Roboto"/>
              <a:cs typeface="Roboto"/>
              <a:sym typeface="Roboto"/>
            </a:endParaRPr>
          </a:p>
          <a:p>
            <a:pPr algn="just">
              <a:lnSpc>
                <a:spcPts val="3600"/>
              </a:lnSpc>
            </a:pPr>
            <a:endParaRPr lang="en-US" sz="2400" spc="60">
              <a:solidFill>
                <a:srgbClr val="000000"/>
              </a:solidFill>
              <a:latin typeface="Roboto"/>
              <a:ea typeface="Roboto"/>
              <a:cs typeface="Roboto"/>
              <a:sym typeface="Roboto"/>
            </a:endParaRPr>
          </a:p>
          <a:p>
            <a:pPr algn="just">
              <a:lnSpc>
                <a:spcPts val="3600"/>
              </a:lnSpc>
            </a:pPr>
            <a:endParaRPr lang="en-US" sz="2400" spc="60">
              <a:solidFill>
                <a:srgbClr val="000000"/>
              </a:solidFill>
              <a:latin typeface="Roboto"/>
              <a:ea typeface="Roboto"/>
              <a:cs typeface="Roboto"/>
              <a:sym typeface="Roboto"/>
            </a:endParaRPr>
          </a:p>
        </p:txBody>
      </p:sp>
      <p:sp>
        <p:nvSpPr>
          <p:cNvPr id="6" name="AutoShape 6"/>
          <p:cNvSpPr/>
          <p:nvPr/>
        </p:nvSpPr>
        <p:spPr>
          <a:xfrm>
            <a:off x="1028700" y="1042988"/>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7" name="AutoShape 7"/>
          <p:cNvSpPr/>
          <p:nvPr/>
        </p:nvSpPr>
        <p:spPr>
          <a:xfrm>
            <a:off x="1028700" y="9239250"/>
            <a:ext cx="6492240" cy="0"/>
          </a:xfrm>
          <a:prstGeom prst="line">
            <a:avLst/>
          </a:prstGeom>
          <a:ln w="19050" cap="flat">
            <a:solidFill>
              <a:srgbClr val="000000"/>
            </a:solidFill>
            <a:prstDash val="solid"/>
            <a:headEnd type="none" w="sm" len="sm"/>
            <a:tailEnd type="none" w="sm" len="sm"/>
          </a:ln>
        </p:spPr>
        <p:txBody>
          <a:bodyPr/>
          <a:lstStyle/>
          <a:p>
            <a:endParaRPr lang="en-AU"/>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859838" y="0"/>
            <a:ext cx="6428162" cy="10287000"/>
            <a:chOff x="0" y="0"/>
            <a:chExt cx="8570882" cy="13716000"/>
          </a:xfrm>
        </p:grpSpPr>
        <p:pic>
          <p:nvPicPr>
            <p:cNvPr id="3" name="Picture 3"/>
            <p:cNvPicPr>
              <a:picLocks noChangeAspect="1"/>
            </p:cNvPicPr>
            <p:nvPr/>
          </p:nvPicPr>
          <p:blipFill>
            <a:blip r:embed="rId2"/>
            <a:srcRect l="3303" r="3303"/>
            <a:stretch>
              <a:fillRect/>
            </a:stretch>
          </p:blipFill>
          <p:spPr>
            <a:xfrm>
              <a:off x="0" y="0"/>
              <a:ext cx="8570882" cy="13716000"/>
            </a:xfrm>
            <a:prstGeom prst="rect">
              <a:avLst/>
            </a:prstGeom>
          </p:spPr>
        </p:pic>
      </p:grpSp>
      <p:sp>
        <p:nvSpPr>
          <p:cNvPr id="4" name="TextBox 4"/>
          <p:cNvSpPr txBox="1"/>
          <p:nvPr/>
        </p:nvSpPr>
        <p:spPr>
          <a:xfrm>
            <a:off x="1028700" y="2946321"/>
            <a:ext cx="9857687" cy="786765"/>
          </a:xfrm>
          <a:prstGeom prst="rect">
            <a:avLst/>
          </a:prstGeom>
        </p:spPr>
        <p:txBody>
          <a:bodyPr lIns="0" tIns="0" rIns="0" bIns="0" rtlCol="0" anchor="t">
            <a:spAutoFit/>
          </a:bodyPr>
          <a:lstStyle/>
          <a:p>
            <a:pPr algn="just">
              <a:lnSpc>
                <a:spcPts val="6240"/>
              </a:lnSpc>
            </a:pPr>
            <a:r>
              <a:rPr lang="en-US" sz="4800" b="1" spc="1440">
                <a:solidFill>
                  <a:srgbClr val="000000"/>
                </a:solidFill>
                <a:latin typeface="Roboto Bold"/>
                <a:ea typeface="Roboto Bold"/>
                <a:cs typeface="Roboto Bold"/>
                <a:sym typeface="Roboto Bold"/>
              </a:rPr>
              <a:t>RESOURCES ORGS.</a:t>
            </a:r>
          </a:p>
        </p:txBody>
      </p:sp>
      <p:sp>
        <p:nvSpPr>
          <p:cNvPr id="5" name="TextBox 5"/>
          <p:cNvSpPr txBox="1"/>
          <p:nvPr/>
        </p:nvSpPr>
        <p:spPr>
          <a:xfrm>
            <a:off x="1028700" y="4234815"/>
            <a:ext cx="9857687" cy="5023485"/>
          </a:xfrm>
          <a:prstGeom prst="rect">
            <a:avLst/>
          </a:prstGeom>
        </p:spPr>
        <p:txBody>
          <a:bodyPr lIns="0" tIns="0" rIns="0" bIns="0" rtlCol="0" anchor="t">
            <a:spAutoFit/>
          </a:bodyPr>
          <a:lstStyle/>
          <a:p>
            <a:pPr algn="just">
              <a:lnSpc>
                <a:spcPts val="3600"/>
              </a:lnSpc>
            </a:pPr>
            <a:r>
              <a:rPr lang="en-US" sz="2400" spc="60">
                <a:solidFill>
                  <a:srgbClr val="000000"/>
                </a:solidFill>
                <a:latin typeface="Roboto"/>
                <a:ea typeface="Roboto"/>
                <a:cs typeface="Roboto"/>
                <a:sym typeface="Roboto"/>
              </a:rPr>
              <a:t>Regional Arts Australia</a:t>
            </a:r>
          </a:p>
          <a:p>
            <a:pPr algn="just">
              <a:lnSpc>
                <a:spcPts val="3600"/>
              </a:lnSpc>
            </a:pPr>
            <a:r>
              <a:rPr lang="en-US" sz="2400" spc="60">
                <a:solidFill>
                  <a:srgbClr val="000000"/>
                </a:solidFill>
                <a:latin typeface="Roboto"/>
                <a:ea typeface="Roboto"/>
                <a:cs typeface="Roboto"/>
                <a:sym typeface="Roboto"/>
              </a:rPr>
              <a:t>Flying Arts Alliance</a:t>
            </a:r>
          </a:p>
          <a:p>
            <a:pPr algn="just">
              <a:lnSpc>
                <a:spcPts val="3600"/>
              </a:lnSpc>
            </a:pPr>
            <a:r>
              <a:rPr lang="en-US" sz="2400" spc="60">
                <a:solidFill>
                  <a:srgbClr val="000000"/>
                </a:solidFill>
                <a:latin typeface="Roboto"/>
                <a:ea typeface="Roboto"/>
                <a:cs typeface="Roboto"/>
                <a:sym typeface="Roboto"/>
              </a:rPr>
              <a:t>National Association for the Visual Arts (NAVA)</a:t>
            </a:r>
          </a:p>
          <a:p>
            <a:pPr algn="just">
              <a:lnSpc>
                <a:spcPts val="3600"/>
              </a:lnSpc>
            </a:pPr>
            <a:r>
              <a:rPr lang="en-US" sz="2400" spc="60">
                <a:solidFill>
                  <a:srgbClr val="000000"/>
                </a:solidFill>
                <a:latin typeface="Roboto"/>
                <a:ea typeface="Roboto"/>
                <a:cs typeface="Roboto"/>
                <a:sym typeface="Roboto"/>
              </a:rPr>
              <a:t>Australian Writer's Guild &amp; Queensland Writer's Centre</a:t>
            </a:r>
          </a:p>
          <a:p>
            <a:pPr algn="just">
              <a:lnSpc>
                <a:spcPts val="3600"/>
              </a:lnSpc>
            </a:pPr>
            <a:r>
              <a:rPr lang="en-US" sz="2400" spc="60">
                <a:solidFill>
                  <a:srgbClr val="000000"/>
                </a:solidFill>
                <a:latin typeface="Roboto"/>
                <a:ea typeface="Roboto"/>
                <a:cs typeface="Roboto"/>
                <a:sym typeface="Roboto"/>
              </a:rPr>
              <a:t>Media and Entertainment Arts Alliance (MEAA)</a:t>
            </a:r>
          </a:p>
          <a:p>
            <a:pPr algn="just">
              <a:lnSpc>
                <a:spcPts val="3600"/>
              </a:lnSpc>
            </a:pPr>
            <a:r>
              <a:rPr lang="en-US" sz="2400" spc="60">
                <a:solidFill>
                  <a:srgbClr val="000000"/>
                </a:solidFill>
                <a:latin typeface="Roboto"/>
                <a:ea typeface="Roboto"/>
                <a:cs typeface="Roboto"/>
                <a:sym typeface="Roboto"/>
              </a:rPr>
              <a:t>QMusic &amp; Australian Music Association</a:t>
            </a:r>
          </a:p>
          <a:p>
            <a:pPr algn="just">
              <a:lnSpc>
                <a:spcPts val="3600"/>
              </a:lnSpc>
            </a:pPr>
            <a:r>
              <a:rPr lang="en-US" sz="2400" spc="60">
                <a:solidFill>
                  <a:srgbClr val="000000"/>
                </a:solidFill>
                <a:latin typeface="Roboto"/>
                <a:ea typeface="Roboto"/>
                <a:cs typeface="Roboto"/>
                <a:sym typeface="Roboto"/>
              </a:rPr>
              <a:t>Arts Law</a:t>
            </a:r>
          </a:p>
          <a:p>
            <a:pPr algn="just">
              <a:lnSpc>
                <a:spcPts val="3600"/>
              </a:lnSpc>
            </a:pPr>
            <a:r>
              <a:rPr lang="en-US" sz="2400" spc="60">
                <a:solidFill>
                  <a:srgbClr val="000000"/>
                </a:solidFill>
                <a:latin typeface="Roboto"/>
                <a:ea typeface="Roboto"/>
                <a:cs typeface="Roboto"/>
                <a:sym typeface="Roboto"/>
              </a:rPr>
              <a:t>Screen Queensland &amp; Screenworks</a:t>
            </a:r>
          </a:p>
          <a:p>
            <a:pPr algn="just">
              <a:lnSpc>
                <a:spcPts val="3600"/>
              </a:lnSpc>
            </a:pPr>
            <a:r>
              <a:rPr lang="en-US" sz="2400" spc="60">
                <a:solidFill>
                  <a:srgbClr val="000000"/>
                </a:solidFill>
                <a:latin typeface="Roboto"/>
                <a:ea typeface="Roboto"/>
                <a:cs typeface="Roboto"/>
                <a:sym typeface="Roboto"/>
              </a:rPr>
              <a:t>Ausdance QLD</a:t>
            </a:r>
          </a:p>
          <a:p>
            <a:pPr algn="just">
              <a:lnSpc>
                <a:spcPts val="3600"/>
              </a:lnSpc>
            </a:pPr>
            <a:r>
              <a:rPr lang="en-US" sz="2400" spc="60">
                <a:solidFill>
                  <a:srgbClr val="000000"/>
                </a:solidFill>
                <a:latin typeface="Roboto"/>
                <a:ea typeface="Roboto"/>
                <a:cs typeface="Roboto"/>
                <a:sym typeface="Roboto"/>
              </a:rPr>
              <a:t>Q Touring</a:t>
            </a:r>
          </a:p>
          <a:p>
            <a:pPr algn="just">
              <a:lnSpc>
                <a:spcPts val="3600"/>
              </a:lnSpc>
            </a:pPr>
            <a:endParaRPr lang="en-US" sz="2400" spc="60">
              <a:solidFill>
                <a:srgbClr val="000000"/>
              </a:solidFill>
              <a:latin typeface="Roboto"/>
              <a:ea typeface="Roboto"/>
              <a:cs typeface="Roboto"/>
              <a:sym typeface="Roboto"/>
            </a:endParaRPr>
          </a:p>
        </p:txBody>
      </p:sp>
      <p:sp>
        <p:nvSpPr>
          <p:cNvPr id="6" name="AutoShape 6"/>
          <p:cNvSpPr/>
          <p:nvPr/>
        </p:nvSpPr>
        <p:spPr>
          <a:xfrm>
            <a:off x="1028700" y="1042988"/>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7" name="AutoShape 7"/>
          <p:cNvSpPr/>
          <p:nvPr/>
        </p:nvSpPr>
        <p:spPr>
          <a:xfrm>
            <a:off x="1028700" y="9239250"/>
            <a:ext cx="6492240" cy="0"/>
          </a:xfrm>
          <a:prstGeom prst="line">
            <a:avLst/>
          </a:prstGeom>
          <a:ln w="19050" cap="flat">
            <a:solidFill>
              <a:srgbClr val="000000"/>
            </a:solidFill>
            <a:prstDash val="solid"/>
            <a:headEnd type="none" w="sm" len="sm"/>
            <a:tailEnd type="none" w="sm" len="sm"/>
          </a:ln>
        </p:spPr>
        <p:txBody>
          <a:bodyPr/>
          <a:lstStyle/>
          <a:p>
            <a:endParaRPr lang="en-AU"/>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4547870"/>
            <a:ext cx="16351699" cy="1238885"/>
          </a:xfrm>
          <a:prstGeom prst="rect">
            <a:avLst/>
          </a:prstGeom>
        </p:spPr>
        <p:txBody>
          <a:bodyPr lIns="0" tIns="0" rIns="0" bIns="0" rtlCol="0" anchor="t">
            <a:spAutoFit/>
          </a:bodyPr>
          <a:lstStyle/>
          <a:p>
            <a:pPr algn="ctr">
              <a:lnSpc>
                <a:spcPts val="9520"/>
              </a:lnSpc>
            </a:pPr>
            <a:r>
              <a:rPr lang="en-US" sz="8500" b="1" spc="2550">
                <a:solidFill>
                  <a:srgbClr val="000000"/>
                </a:solidFill>
                <a:latin typeface="Roboto Bold"/>
                <a:ea typeface="Roboto Bold"/>
                <a:cs typeface="Roboto Bold"/>
                <a:sym typeface="Roboto Bold"/>
              </a:rPr>
              <a:t>THANK YOU &amp; BYE!</a:t>
            </a:r>
          </a:p>
        </p:txBody>
      </p:sp>
      <p:sp>
        <p:nvSpPr>
          <p:cNvPr id="3" name="AutoShape 3"/>
          <p:cNvSpPr/>
          <p:nvPr/>
        </p:nvSpPr>
        <p:spPr>
          <a:xfrm>
            <a:off x="1028700" y="1042988"/>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4" name="AutoShape 4"/>
          <p:cNvSpPr/>
          <p:nvPr/>
        </p:nvSpPr>
        <p:spPr>
          <a:xfrm>
            <a:off x="10767060" y="9224962"/>
            <a:ext cx="6492240" cy="0"/>
          </a:xfrm>
          <a:prstGeom prst="line">
            <a:avLst/>
          </a:prstGeom>
          <a:ln w="19050" cap="flat">
            <a:solidFill>
              <a:srgbClr val="000000"/>
            </a:solidFill>
            <a:prstDash val="solid"/>
            <a:headEnd type="none" w="sm" len="sm"/>
            <a:tailEnd type="none" w="sm" len="sm"/>
          </a:ln>
        </p:spPr>
        <p:txBody>
          <a:bodyPr/>
          <a:lstStyle/>
          <a:p>
            <a:endParaRPr lang="en-AU"/>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042988"/>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3" name="Freeform 3"/>
          <p:cNvSpPr/>
          <p:nvPr/>
        </p:nvSpPr>
        <p:spPr>
          <a:xfrm>
            <a:off x="1028700" y="1393508"/>
            <a:ext cx="5141862" cy="7232367"/>
          </a:xfrm>
          <a:custGeom>
            <a:avLst/>
            <a:gdLst/>
            <a:ahLst/>
            <a:cxnLst/>
            <a:rect l="l" t="t" r="r" b="b"/>
            <a:pathLst>
              <a:path w="5141862" h="7232367">
                <a:moveTo>
                  <a:pt x="0" y="0"/>
                </a:moveTo>
                <a:lnTo>
                  <a:pt x="5141862" y="0"/>
                </a:lnTo>
                <a:lnTo>
                  <a:pt x="5141862" y="7232367"/>
                </a:lnTo>
                <a:lnTo>
                  <a:pt x="0" y="7232367"/>
                </a:lnTo>
                <a:lnTo>
                  <a:pt x="0" y="0"/>
                </a:lnTo>
                <a:close/>
              </a:path>
            </a:pathLst>
          </a:custGeom>
          <a:blipFill>
            <a:blip r:embed="rId3"/>
            <a:stretch>
              <a:fillRect/>
            </a:stretch>
          </a:blipFill>
        </p:spPr>
        <p:txBody>
          <a:bodyPr/>
          <a:lstStyle/>
          <a:p>
            <a:endParaRPr lang="en-AU"/>
          </a:p>
        </p:txBody>
      </p:sp>
      <p:sp>
        <p:nvSpPr>
          <p:cNvPr id="4" name="TextBox 4"/>
          <p:cNvSpPr txBox="1"/>
          <p:nvPr/>
        </p:nvSpPr>
        <p:spPr>
          <a:xfrm>
            <a:off x="7938345" y="971550"/>
            <a:ext cx="9320955" cy="786765"/>
          </a:xfrm>
          <a:prstGeom prst="rect">
            <a:avLst/>
          </a:prstGeom>
        </p:spPr>
        <p:txBody>
          <a:bodyPr lIns="0" tIns="0" rIns="0" bIns="0" rtlCol="0" anchor="t">
            <a:spAutoFit/>
          </a:bodyPr>
          <a:lstStyle/>
          <a:p>
            <a:pPr algn="r">
              <a:lnSpc>
                <a:spcPts val="6240"/>
              </a:lnSpc>
            </a:pPr>
            <a:r>
              <a:rPr lang="en-US" sz="4800" b="1" spc="1440">
                <a:solidFill>
                  <a:srgbClr val="000000"/>
                </a:solidFill>
                <a:latin typeface="Roboto Bold"/>
                <a:ea typeface="Roboto Bold"/>
                <a:cs typeface="Roboto Bold"/>
                <a:sym typeface="Roboto Bold"/>
              </a:rPr>
              <a:t>PURPOSE</a:t>
            </a:r>
          </a:p>
        </p:txBody>
      </p:sp>
      <p:sp>
        <p:nvSpPr>
          <p:cNvPr id="5" name="TextBox 5"/>
          <p:cNvSpPr txBox="1"/>
          <p:nvPr/>
        </p:nvSpPr>
        <p:spPr>
          <a:xfrm>
            <a:off x="1028700" y="8892540"/>
            <a:ext cx="15584989" cy="365760"/>
          </a:xfrm>
          <a:prstGeom prst="rect">
            <a:avLst/>
          </a:prstGeom>
        </p:spPr>
        <p:txBody>
          <a:bodyPr lIns="0" tIns="0" rIns="0" bIns="0" rtlCol="0" anchor="t">
            <a:spAutoFit/>
          </a:bodyPr>
          <a:lstStyle/>
          <a:p>
            <a:pPr algn="l">
              <a:lnSpc>
                <a:spcPts val="2940"/>
              </a:lnSpc>
            </a:pPr>
            <a:r>
              <a:rPr lang="en-US" sz="2100" b="1" spc="630">
                <a:solidFill>
                  <a:srgbClr val="000000"/>
                </a:solidFill>
                <a:latin typeface="Roboto Bold"/>
                <a:ea typeface="Roboto Bold"/>
                <a:cs typeface="Roboto Bold"/>
                <a:sym typeface="Roboto Bold"/>
              </a:rPr>
              <a:t>ARTS PROJECTS, CAPACITY DEVELOPMENT &amp; AUDIENCES</a:t>
            </a:r>
          </a:p>
        </p:txBody>
      </p:sp>
      <p:sp>
        <p:nvSpPr>
          <p:cNvPr id="6" name="TextBox 6"/>
          <p:cNvSpPr txBox="1"/>
          <p:nvPr/>
        </p:nvSpPr>
        <p:spPr>
          <a:xfrm>
            <a:off x="6756002" y="3369486"/>
            <a:ext cx="9857687" cy="3194685"/>
          </a:xfrm>
          <a:prstGeom prst="rect">
            <a:avLst/>
          </a:prstGeom>
        </p:spPr>
        <p:txBody>
          <a:bodyPr lIns="0" tIns="0" rIns="0" bIns="0" rtlCol="0" anchor="t">
            <a:spAutoFit/>
          </a:bodyPr>
          <a:lstStyle/>
          <a:p>
            <a:pPr algn="l">
              <a:lnSpc>
                <a:spcPts val="3600"/>
              </a:lnSpc>
            </a:pPr>
            <a:r>
              <a:rPr lang="en-US" sz="2400" i="1" spc="60">
                <a:solidFill>
                  <a:srgbClr val="000000"/>
                </a:solidFill>
                <a:latin typeface="Roboto Italics"/>
                <a:ea typeface="Roboto Italics"/>
                <a:cs typeface="Roboto Italics"/>
                <a:sym typeface="Roboto Italics"/>
              </a:rPr>
              <a:t>“The Sunshine Coast is alive with arts, culture and creativity”</a:t>
            </a:r>
          </a:p>
          <a:p>
            <a:pPr algn="l">
              <a:lnSpc>
                <a:spcPts val="3600"/>
              </a:lnSpc>
            </a:pPr>
            <a:endParaRPr lang="en-US" sz="2400" i="1" spc="60">
              <a:solidFill>
                <a:srgbClr val="000000"/>
              </a:solidFill>
              <a:latin typeface="Roboto Italics"/>
              <a:ea typeface="Roboto Italics"/>
              <a:cs typeface="Roboto Italics"/>
              <a:sym typeface="Roboto Italics"/>
            </a:endParaRPr>
          </a:p>
          <a:p>
            <a:pPr marL="518160" lvl="1" indent="-259080" algn="l">
              <a:lnSpc>
                <a:spcPts val="3600"/>
              </a:lnSpc>
              <a:buAutoNum type="arabicPeriod"/>
            </a:pPr>
            <a:r>
              <a:rPr lang="en-US" sz="2400" spc="60">
                <a:solidFill>
                  <a:srgbClr val="000000"/>
                </a:solidFill>
                <a:latin typeface="Roboto"/>
                <a:ea typeface="Roboto"/>
                <a:cs typeface="Roboto"/>
                <a:sym typeface="Roboto"/>
              </a:rPr>
              <a:t>Empower First Nations</a:t>
            </a:r>
          </a:p>
          <a:p>
            <a:pPr marL="518160" lvl="1" indent="-259080" algn="l">
              <a:lnSpc>
                <a:spcPts val="3600"/>
              </a:lnSpc>
              <a:buAutoNum type="arabicPeriod"/>
            </a:pPr>
            <a:r>
              <a:rPr lang="en-US" sz="2400" spc="60">
                <a:solidFill>
                  <a:srgbClr val="000000"/>
                </a:solidFill>
                <a:latin typeface="Roboto"/>
                <a:ea typeface="Roboto"/>
                <a:cs typeface="Roboto"/>
                <a:sym typeface="Roboto"/>
              </a:rPr>
              <a:t> Build capacity</a:t>
            </a:r>
          </a:p>
          <a:p>
            <a:pPr marL="518160" lvl="1" indent="-259080" algn="l">
              <a:lnSpc>
                <a:spcPts val="3600"/>
              </a:lnSpc>
              <a:buAutoNum type="arabicPeriod"/>
            </a:pPr>
            <a:r>
              <a:rPr lang="en-US" sz="2400" spc="60">
                <a:solidFill>
                  <a:srgbClr val="000000"/>
                </a:solidFill>
                <a:latin typeface="Roboto"/>
                <a:ea typeface="Roboto"/>
                <a:cs typeface="Roboto"/>
                <a:sym typeface="Roboto"/>
              </a:rPr>
              <a:t>Strengthen engagement</a:t>
            </a:r>
          </a:p>
          <a:p>
            <a:pPr marL="518160" lvl="1" indent="-259080" algn="l">
              <a:lnSpc>
                <a:spcPts val="3600"/>
              </a:lnSpc>
              <a:buAutoNum type="arabicPeriod"/>
            </a:pPr>
            <a:r>
              <a:rPr lang="en-US" sz="2400" spc="60">
                <a:solidFill>
                  <a:srgbClr val="000000"/>
                </a:solidFill>
                <a:latin typeface="Roboto"/>
                <a:ea typeface="Roboto"/>
                <a:cs typeface="Roboto"/>
                <a:sym typeface="Roboto"/>
              </a:rPr>
              <a:t> Boost infrastructure</a:t>
            </a:r>
          </a:p>
          <a:p>
            <a:pPr marL="518160" lvl="1" indent="-259080" algn="l">
              <a:lnSpc>
                <a:spcPts val="3600"/>
              </a:lnSpc>
              <a:buAutoNum type="arabicPeriod"/>
            </a:pPr>
            <a:r>
              <a:rPr lang="en-US" sz="2400" spc="60">
                <a:solidFill>
                  <a:srgbClr val="000000"/>
                </a:solidFill>
                <a:latin typeface="Roboto"/>
                <a:ea typeface="Roboto"/>
                <a:cs typeface="Roboto"/>
                <a:sym typeface="Roboto"/>
              </a:rPr>
              <a:t> Cultivate identity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041474" y="962025"/>
            <a:ext cx="9217826" cy="786765"/>
          </a:xfrm>
          <a:prstGeom prst="rect">
            <a:avLst/>
          </a:prstGeom>
        </p:spPr>
        <p:txBody>
          <a:bodyPr lIns="0" tIns="0" rIns="0" bIns="0" rtlCol="0" anchor="t">
            <a:spAutoFit/>
          </a:bodyPr>
          <a:lstStyle/>
          <a:p>
            <a:pPr algn="r">
              <a:lnSpc>
                <a:spcPts val="6240"/>
              </a:lnSpc>
            </a:pPr>
            <a:r>
              <a:rPr lang="en-US" sz="4800" b="1" spc="1440">
                <a:solidFill>
                  <a:srgbClr val="000000"/>
                </a:solidFill>
                <a:latin typeface="Roboto Bold"/>
                <a:ea typeface="Roboto Bold"/>
                <a:cs typeface="Roboto Bold"/>
                <a:sym typeface="Roboto Bold"/>
              </a:rPr>
              <a:t>GRANT CATEGORIES</a:t>
            </a:r>
          </a:p>
        </p:txBody>
      </p:sp>
      <p:sp>
        <p:nvSpPr>
          <p:cNvPr id="3" name="TextBox 3"/>
          <p:cNvSpPr txBox="1"/>
          <p:nvPr/>
        </p:nvSpPr>
        <p:spPr>
          <a:xfrm>
            <a:off x="7144402" y="3266840"/>
            <a:ext cx="9857687" cy="5023485"/>
          </a:xfrm>
          <a:prstGeom prst="rect">
            <a:avLst/>
          </a:prstGeom>
        </p:spPr>
        <p:txBody>
          <a:bodyPr lIns="0" tIns="0" rIns="0" bIns="0" rtlCol="0" anchor="t">
            <a:spAutoFit/>
          </a:bodyPr>
          <a:lstStyle/>
          <a:p>
            <a:pPr algn="just">
              <a:lnSpc>
                <a:spcPts val="3600"/>
              </a:lnSpc>
            </a:pPr>
            <a:r>
              <a:rPr lang="en-US" sz="2400" b="1" spc="60">
                <a:solidFill>
                  <a:srgbClr val="000000"/>
                </a:solidFill>
                <a:latin typeface="Roboto Bold"/>
                <a:ea typeface="Roboto Bold"/>
                <a:cs typeface="Roboto Bold"/>
                <a:sym typeface="Roboto Bold"/>
              </a:rPr>
              <a:t>Arts Projects</a:t>
            </a:r>
          </a:p>
          <a:p>
            <a:pPr marL="518160" lvl="1" indent="-259080" algn="just">
              <a:lnSpc>
                <a:spcPts val="3600"/>
              </a:lnSpc>
              <a:buFont typeface="Arial"/>
              <a:buChar char="•"/>
            </a:pPr>
            <a:r>
              <a:rPr lang="en-US" sz="2400" i="1" spc="60">
                <a:solidFill>
                  <a:srgbClr val="000000"/>
                </a:solidFill>
                <a:latin typeface="Roboto Italics"/>
                <a:ea typeface="Roboto Italics"/>
                <a:cs typeface="Roboto Italics"/>
                <a:sym typeface="Roboto Italics"/>
              </a:rPr>
              <a:t>Major Projects</a:t>
            </a:r>
            <a:r>
              <a:rPr lang="en-US" sz="2400" spc="60">
                <a:solidFill>
                  <a:srgbClr val="000000"/>
                </a:solidFill>
                <a:latin typeface="Roboto"/>
                <a:ea typeface="Roboto"/>
                <a:cs typeface="Roboto"/>
                <a:sym typeface="Roboto"/>
              </a:rPr>
              <a:t> - Funding up to $15,000</a:t>
            </a:r>
          </a:p>
          <a:p>
            <a:pPr marL="518160" lvl="1" indent="-259080" algn="just">
              <a:lnSpc>
                <a:spcPts val="3600"/>
              </a:lnSpc>
              <a:buFont typeface="Arial"/>
              <a:buChar char="•"/>
            </a:pPr>
            <a:r>
              <a:rPr lang="en-US" sz="2400" i="1" spc="60">
                <a:solidFill>
                  <a:srgbClr val="000000"/>
                </a:solidFill>
                <a:latin typeface="Roboto Italics"/>
                <a:ea typeface="Roboto Italics"/>
                <a:cs typeface="Roboto Italics"/>
                <a:sym typeface="Roboto Italics"/>
              </a:rPr>
              <a:t>Small Grants</a:t>
            </a:r>
            <a:r>
              <a:rPr lang="en-US" sz="2400" spc="60">
                <a:solidFill>
                  <a:srgbClr val="000000"/>
                </a:solidFill>
                <a:latin typeface="Roboto"/>
                <a:ea typeface="Roboto"/>
                <a:cs typeface="Roboto"/>
                <a:sym typeface="Roboto"/>
              </a:rPr>
              <a:t> - Funding up to $3000</a:t>
            </a:r>
          </a:p>
          <a:p>
            <a:pPr algn="just">
              <a:lnSpc>
                <a:spcPts val="3600"/>
              </a:lnSpc>
            </a:pPr>
            <a:endParaRPr lang="en-US" sz="2400" spc="60">
              <a:solidFill>
                <a:srgbClr val="000000"/>
              </a:solidFill>
              <a:latin typeface="Roboto"/>
              <a:ea typeface="Roboto"/>
              <a:cs typeface="Roboto"/>
              <a:sym typeface="Roboto"/>
            </a:endParaRPr>
          </a:p>
          <a:p>
            <a:pPr algn="just">
              <a:lnSpc>
                <a:spcPts val="3600"/>
              </a:lnSpc>
            </a:pPr>
            <a:r>
              <a:rPr lang="en-US" sz="2400" b="1" spc="60">
                <a:solidFill>
                  <a:srgbClr val="000000"/>
                </a:solidFill>
                <a:latin typeface="Roboto Bold"/>
                <a:ea typeface="Roboto Bold"/>
                <a:cs typeface="Roboto Bold"/>
                <a:sym typeface="Roboto Bold"/>
              </a:rPr>
              <a:t>Artist Development</a:t>
            </a:r>
            <a:r>
              <a:rPr lang="en-US" sz="2400" spc="60">
                <a:solidFill>
                  <a:srgbClr val="000000"/>
                </a:solidFill>
                <a:latin typeface="Roboto"/>
                <a:ea typeface="Roboto"/>
                <a:cs typeface="Roboto"/>
                <a:sym typeface="Roboto"/>
              </a:rPr>
              <a:t> </a:t>
            </a:r>
          </a:p>
          <a:p>
            <a:pPr marL="518160" lvl="1" indent="-259080" algn="just">
              <a:lnSpc>
                <a:spcPts val="3600"/>
              </a:lnSpc>
              <a:buFont typeface="Arial"/>
              <a:buChar char="•"/>
            </a:pPr>
            <a:r>
              <a:rPr lang="en-US" sz="2400" i="1" spc="60">
                <a:solidFill>
                  <a:srgbClr val="000000"/>
                </a:solidFill>
                <a:latin typeface="Roboto Italics"/>
                <a:ea typeface="Roboto Italics"/>
                <a:cs typeface="Roboto Italics"/>
                <a:sym typeface="Roboto Italics"/>
              </a:rPr>
              <a:t>Mentorship</a:t>
            </a:r>
            <a:r>
              <a:rPr lang="en-US" sz="2400" spc="60">
                <a:solidFill>
                  <a:srgbClr val="000000"/>
                </a:solidFill>
                <a:latin typeface="Roboto"/>
                <a:ea typeface="Roboto"/>
                <a:cs typeface="Roboto"/>
                <a:sym typeface="Roboto"/>
              </a:rPr>
              <a:t> - Funding up to $5000</a:t>
            </a:r>
          </a:p>
          <a:p>
            <a:pPr marL="518160" lvl="1" indent="-259080" algn="just">
              <a:lnSpc>
                <a:spcPts val="3600"/>
              </a:lnSpc>
              <a:buFont typeface="Arial"/>
              <a:buChar char="•"/>
            </a:pPr>
            <a:r>
              <a:rPr lang="en-US" sz="2400" i="1" spc="60">
                <a:solidFill>
                  <a:srgbClr val="000000"/>
                </a:solidFill>
                <a:latin typeface="Roboto Italics"/>
                <a:ea typeface="Roboto Italics"/>
                <a:cs typeface="Roboto Italics"/>
                <a:sym typeface="Roboto Italics"/>
              </a:rPr>
              <a:t>Professional Development</a:t>
            </a:r>
            <a:r>
              <a:rPr lang="en-US" sz="2400" spc="60">
                <a:solidFill>
                  <a:srgbClr val="000000"/>
                </a:solidFill>
                <a:latin typeface="Roboto"/>
                <a:ea typeface="Roboto"/>
                <a:cs typeface="Roboto"/>
                <a:sym typeface="Roboto"/>
              </a:rPr>
              <a:t> - Funding up $1500</a:t>
            </a:r>
          </a:p>
          <a:p>
            <a:pPr algn="just">
              <a:lnSpc>
                <a:spcPts val="3600"/>
              </a:lnSpc>
            </a:pPr>
            <a:endParaRPr lang="en-US" sz="2400" spc="60">
              <a:solidFill>
                <a:srgbClr val="000000"/>
              </a:solidFill>
              <a:latin typeface="Roboto"/>
              <a:ea typeface="Roboto"/>
              <a:cs typeface="Roboto"/>
              <a:sym typeface="Roboto"/>
            </a:endParaRPr>
          </a:p>
          <a:p>
            <a:pPr algn="just">
              <a:lnSpc>
                <a:spcPts val="3600"/>
              </a:lnSpc>
            </a:pPr>
            <a:r>
              <a:rPr lang="en-US" sz="2400" spc="60">
                <a:solidFill>
                  <a:srgbClr val="000000"/>
                </a:solidFill>
                <a:latin typeface="Roboto"/>
                <a:ea typeface="Roboto"/>
                <a:cs typeface="Roboto"/>
                <a:sym typeface="Roboto"/>
              </a:rPr>
              <a:t>X2 rounds per year.</a:t>
            </a:r>
          </a:p>
          <a:p>
            <a:pPr algn="just">
              <a:lnSpc>
                <a:spcPts val="3600"/>
              </a:lnSpc>
            </a:pPr>
            <a:endParaRPr lang="en-US" sz="2400" spc="60">
              <a:solidFill>
                <a:srgbClr val="000000"/>
              </a:solidFill>
              <a:latin typeface="Roboto"/>
              <a:ea typeface="Roboto"/>
              <a:cs typeface="Roboto"/>
              <a:sym typeface="Roboto"/>
            </a:endParaRPr>
          </a:p>
          <a:p>
            <a:pPr algn="just">
              <a:lnSpc>
                <a:spcPts val="3600"/>
              </a:lnSpc>
            </a:pPr>
            <a:endParaRPr lang="en-US" sz="2400" spc="60">
              <a:solidFill>
                <a:srgbClr val="000000"/>
              </a:solidFill>
              <a:latin typeface="Roboto"/>
              <a:ea typeface="Roboto"/>
              <a:cs typeface="Roboto"/>
              <a:sym typeface="Roboto"/>
            </a:endParaRPr>
          </a:p>
        </p:txBody>
      </p:sp>
      <p:sp>
        <p:nvSpPr>
          <p:cNvPr id="4" name="AutoShape 4"/>
          <p:cNvSpPr/>
          <p:nvPr/>
        </p:nvSpPr>
        <p:spPr>
          <a:xfrm>
            <a:off x="1028700" y="1383982"/>
            <a:ext cx="6492240" cy="0"/>
          </a:xfrm>
          <a:prstGeom prst="line">
            <a:avLst/>
          </a:prstGeom>
          <a:ln w="19050" cap="flat">
            <a:solidFill>
              <a:srgbClr val="000000"/>
            </a:solidFill>
            <a:prstDash val="solid"/>
            <a:headEnd type="none" w="sm" len="sm"/>
            <a:tailEnd type="none" w="sm" len="sm"/>
          </a:ln>
        </p:spPr>
        <p:txBody>
          <a:bodyPr/>
          <a:lstStyle/>
          <a:p>
            <a:endParaRPr lang="en-AU"/>
          </a:p>
        </p:txBody>
      </p:sp>
      <p:grpSp>
        <p:nvGrpSpPr>
          <p:cNvPr id="5" name="Group 5"/>
          <p:cNvGrpSpPr/>
          <p:nvPr/>
        </p:nvGrpSpPr>
        <p:grpSpPr>
          <a:xfrm>
            <a:off x="0" y="0"/>
            <a:ext cx="6428162" cy="10287000"/>
            <a:chOff x="0" y="0"/>
            <a:chExt cx="8570882" cy="13716000"/>
          </a:xfrm>
        </p:grpSpPr>
        <p:pic>
          <p:nvPicPr>
            <p:cNvPr id="6" name="Picture 6"/>
            <p:cNvPicPr>
              <a:picLocks noChangeAspect="1"/>
            </p:cNvPicPr>
            <p:nvPr/>
          </p:nvPicPr>
          <p:blipFill>
            <a:blip r:embed="rId3"/>
            <a:srcRect l="29222" r="29222"/>
            <a:stretch>
              <a:fillRect/>
            </a:stretch>
          </p:blipFill>
          <p:spPr>
            <a:xfrm>
              <a:off x="0" y="0"/>
              <a:ext cx="8570882" cy="13716000"/>
            </a:xfrm>
            <a:prstGeom prst="rect">
              <a:avLst/>
            </a:prstGeom>
          </p:spPr>
        </p:pic>
      </p:grpSp>
      <p:sp>
        <p:nvSpPr>
          <p:cNvPr id="7" name="TextBox 7"/>
          <p:cNvSpPr txBox="1"/>
          <p:nvPr/>
        </p:nvSpPr>
        <p:spPr>
          <a:xfrm>
            <a:off x="170192" y="9827424"/>
            <a:ext cx="9857687" cy="310514"/>
          </a:xfrm>
          <a:prstGeom prst="rect">
            <a:avLst/>
          </a:prstGeom>
        </p:spPr>
        <p:txBody>
          <a:bodyPr lIns="0" tIns="0" rIns="0" bIns="0" rtlCol="0" anchor="t">
            <a:spAutoFit/>
          </a:bodyPr>
          <a:lstStyle/>
          <a:p>
            <a:pPr algn="just">
              <a:lnSpc>
                <a:spcPts val="2400"/>
              </a:lnSpc>
            </a:pPr>
            <a:r>
              <a:rPr lang="en-US" sz="1600" spc="40">
                <a:solidFill>
                  <a:srgbClr val="FFFFFF"/>
                </a:solidFill>
                <a:latin typeface="Roboto"/>
                <a:ea typeface="Roboto"/>
                <a:cs typeface="Roboto"/>
                <a:sym typeface="Roboto"/>
              </a:rPr>
              <a:t>Image : Myc-a, 2023 Bianca Tainsh Photo Louis Lim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859838" y="0"/>
            <a:ext cx="6428162" cy="10287000"/>
            <a:chOff x="0" y="0"/>
            <a:chExt cx="8570882" cy="13716000"/>
          </a:xfrm>
        </p:grpSpPr>
        <p:pic>
          <p:nvPicPr>
            <p:cNvPr id="3" name="Picture 3"/>
            <p:cNvPicPr>
              <a:picLocks noChangeAspect="1"/>
            </p:cNvPicPr>
            <p:nvPr/>
          </p:nvPicPr>
          <p:blipFill>
            <a:blip r:embed="rId2"/>
            <a:srcRect l="29222" r="29222"/>
            <a:stretch>
              <a:fillRect/>
            </a:stretch>
          </p:blipFill>
          <p:spPr>
            <a:xfrm>
              <a:off x="0" y="0"/>
              <a:ext cx="8570882" cy="13716000"/>
            </a:xfrm>
            <a:prstGeom prst="rect">
              <a:avLst/>
            </a:prstGeom>
          </p:spPr>
        </p:pic>
      </p:grpSp>
      <p:sp>
        <p:nvSpPr>
          <p:cNvPr id="4" name="TextBox 4"/>
          <p:cNvSpPr txBox="1"/>
          <p:nvPr/>
        </p:nvSpPr>
        <p:spPr>
          <a:xfrm>
            <a:off x="1028700" y="2946321"/>
            <a:ext cx="10484707" cy="786765"/>
          </a:xfrm>
          <a:prstGeom prst="rect">
            <a:avLst/>
          </a:prstGeom>
        </p:spPr>
        <p:txBody>
          <a:bodyPr lIns="0" tIns="0" rIns="0" bIns="0" rtlCol="0" anchor="t">
            <a:spAutoFit/>
          </a:bodyPr>
          <a:lstStyle/>
          <a:p>
            <a:pPr algn="l">
              <a:lnSpc>
                <a:spcPts val="6240"/>
              </a:lnSpc>
            </a:pPr>
            <a:r>
              <a:rPr lang="en-US" sz="4800" b="1" spc="1440">
                <a:solidFill>
                  <a:srgbClr val="000000"/>
                </a:solidFill>
                <a:latin typeface="Roboto Bold"/>
                <a:ea typeface="Roboto Bold"/>
                <a:cs typeface="Roboto Bold"/>
                <a:sym typeface="Roboto Bold"/>
              </a:rPr>
              <a:t>ARTS PROJECTS</a:t>
            </a:r>
          </a:p>
        </p:txBody>
      </p:sp>
      <p:sp>
        <p:nvSpPr>
          <p:cNvPr id="5" name="TextBox 5"/>
          <p:cNvSpPr txBox="1"/>
          <p:nvPr/>
        </p:nvSpPr>
        <p:spPr>
          <a:xfrm>
            <a:off x="1028700" y="5003244"/>
            <a:ext cx="9857687" cy="4109085"/>
          </a:xfrm>
          <a:prstGeom prst="rect">
            <a:avLst/>
          </a:prstGeom>
        </p:spPr>
        <p:txBody>
          <a:bodyPr lIns="0" tIns="0" rIns="0" bIns="0" rtlCol="0" anchor="t">
            <a:spAutoFit/>
          </a:bodyPr>
          <a:lstStyle/>
          <a:p>
            <a:pPr algn="l">
              <a:lnSpc>
                <a:spcPts val="3600"/>
              </a:lnSpc>
            </a:pPr>
            <a:r>
              <a:rPr lang="en-US" sz="2400" spc="60">
                <a:solidFill>
                  <a:srgbClr val="000000"/>
                </a:solidFill>
                <a:latin typeface="Roboto"/>
                <a:ea typeface="Roboto"/>
                <a:cs typeface="Roboto"/>
                <a:sym typeface="Roboto"/>
              </a:rPr>
              <a:t>Development of new artistic work.</a:t>
            </a:r>
          </a:p>
          <a:p>
            <a:pPr algn="l">
              <a:lnSpc>
                <a:spcPts val="3600"/>
              </a:lnSpc>
            </a:pPr>
            <a:endParaRPr lang="en-US" sz="2400" spc="60">
              <a:solidFill>
                <a:srgbClr val="000000"/>
              </a:solidFill>
              <a:latin typeface="Roboto"/>
              <a:ea typeface="Roboto"/>
              <a:cs typeface="Roboto"/>
              <a:sym typeface="Roboto"/>
            </a:endParaRPr>
          </a:p>
          <a:p>
            <a:pPr algn="l">
              <a:lnSpc>
                <a:spcPts val="3600"/>
              </a:lnSpc>
            </a:pPr>
            <a:r>
              <a:rPr lang="en-US" sz="2400" spc="60">
                <a:solidFill>
                  <a:srgbClr val="000000"/>
                </a:solidFill>
                <a:latin typeface="Roboto"/>
                <a:ea typeface="Roboto"/>
                <a:cs typeface="Roboto"/>
                <a:sym typeface="Roboto"/>
              </a:rPr>
              <a:t>One-off arts projects or dedicated project stages, from concept development through to presentation. </a:t>
            </a:r>
          </a:p>
          <a:p>
            <a:pPr algn="l">
              <a:lnSpc>
                <a:spcPts val="3600"/>
              </a:lnSpc>
            </a:pPr>
            <a:endParaRPr lang="en-US" sz="2400" spc="60">
              <a:solidFill>
                <a:srgbClr val="000000"/>
              </a:solidFill>
              <a:latin typeface="Roboto"/>
              <a:ea typeface="Roboto"/>
              <a:cs typeface="Roboto"/>
              <a:sym typeface="Roboto"/>
            </a:endParaRPr>
          </a:p>
          <a:p>
            <a:pPr algn="l">
              <a:lnSpc>
                <a:spcPts val="3600"/>
              </a:lnSpc>
            </a:pPr>
            <a:r>
              <a:rPr lang="en-US" sz="2400" b="1" spc="60">
                <a:solidFill>
                  <a:srgbClr val="000000"/>
                </a:solidFill>
                <a:latin typeface="Roboto Bold"/>
                <a:ea typeface="Roboto Bold"/>
                <a:cs typeface="Roboto Bold"/>
                <a:sym typeface="Roboto Bold"/>
              </a:rPr>
              <a:t>Major Projects</a:t>
            </a:r>
            <a:r>
              <a:rPr lang="en-US" sz="2400" spc="60">
                <a:solidFill>
                  <a:srgbClr val="000000"/>
                </a:solidFill>
                <a:latin typeface="Roboto"/>
                <a:ea typeface="Roboto"/>
                <a:cs typeface="Roboto"/>
                <a:sym typeface="Roboto"/>
              </a:rPr>
              <a:t> up to $15,000 </a:t>
            </a:r>
          </a:p>
          <a:p>
            <a:pPr algn="l">
              <a:lnSpc>
                <a:spcPts val="3600"/>
              </a:lnSpc>
            </a:pPr>
            <a:r>
              <a:rPr lang="en-US" sz="2400" b="1" spc="60">
                <a:solidFill>
                  <a:srgbClr val="000000"/>
                </a:solidFill>
                <a:latin typeface="Roboto Bold"/>
                <a:ea typeface="Roboto Bold"/>
                <a:cs typeface="Roboto Bold"/>
                <a:sym typeface="Roboto Bold"/>
              </a:rPr>
              <a:t>Small Grants</a:t>
            </a:r>
            <a:r>
              <a:rPr lang="en-US" sz="2400" spc="60">
                <a:solidFill>
                  <a:srgbClr val="000000"/>
                </a:solidFill>
                <a:latin typeface="Roboto"/>
                <a:ea typeface="Roboto"/>
                <a:cs typeface="Roboto"/>
                <a:sym typeface="Roboto"/>
              </a:rPr>
              <a:t> up to $3,000</a:t>
            </a:r>
          </a:p>
          <a:p>
            <a:pPr algn="l">
              <a:lnSpc>
                <a:spcPts val="3600"/>
              </a:lnSpc>
            </a:pPr>
            <a:endParaRPr lang="en-US" sz="2400" spc="60">
              <a:solidFill>
                <a:srgbClr val="000000"/>
              </a:solidFill>
              <a:latin typeface="Roboto"/>
              <a:ea typeface="Roboto"/>
              <a:cs typeface="Roboto"/>
              <a:sym typeface="Roboto"/>
            </a:endParaRPr>
          </a:p>
          <a:p>
            <a:pPr algn="l">
              <a:lnSpc>
                <a:spcPts val="3600"/>
              </a:lnSpc>
            </a:pPr>
            <a:endParaRPr lang="en-US" sz="2400" spc="60">
              <a:solidFill>
                <a:srgbClr val="000000"/>
              </a:solidFill>
              <a:latin typeface="Roboto"/>
              <a:ea typeface="Roboto"/>
              <a:cs typeface="Roboto"/>
              <a:sym typeface="Roboto"/>
            </a:endParaRPr>
          </a:p>
        </p:txBody>
      </p:sp>
      <p:sp>
        <p:nvSpPr>
          <p:cNvPr id="6" name="AutoShape 6"/>
          <p:cNvSpPr/>
          <p:nvPr/>
        </p:nvSpPr>
        <p:spPr>
          <a:xfrm>
            <a:off x="1028700" y="1042988"/>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7" name="AutoShape 7"/>
          <p:cNvSpPr/>
          <p:nvPr/>
        </p:nvSpPr>
        <p:spPr>
          <a:xfrm>
            <a:off x="1028700" y="9239250"/>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8" name="TextBox 8"/>
          <p:cNvSpPr txBox="1"/>
          <p:nvPr/>
        </p:nvSpPr>
        <p:spPr>
          <a:xfrm>
            <a:off x="1028700" y="8800446"/>
            <a:ext cx="9857687" cy="310514"/>
          </a:xfrm>
          <a:prstGeom prst="rect">
            <a:avLst/>
          </a:prstGeom>
        </p:spPr>
        <p:txBody>
          <a:bodyPr lIns="0" tIns="0" rIns="0" bIns="0" rtlCol="0" anchor="t">
            <a:spAutoFit/>
          </a:bodyPr>
          <a:lstStyle/>
          <a:p>
            <a:pPr algn="just">
              <a:lnSpc>
                <a:spcPts val="2400"/>
              </a:lnSpc>
            </a:pPr>
            <a:r>
              <a:rPr lang="en-US" sz="1600" spc="40">
                <a:solidFill>
                  <a:srgbClr val="000000"/>
                </a:solidFill>
                <a:latin typeface="Roboto"/>
                <a:ea typeface="Roboto"/>
                <a:cs typeface="Roboto"/>
                <a:sym typeface="Roboto"/>
              </a:rPr>
              <a:t>Image : Sunshine Coat Project, ShayeKet Productions, Photo Ketakii Jewson-Brown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897938" y="0"/>
            <a:ext cx="6428162" cy="10287000"/>
            <a:chOff x="0" y="0"/>
            <a:chExt cx="8570882" cy="13716000"/>
          </a:xfrm>
        </p:grpSpPr>
        <p:pic>
          <p:nvPicPr>
            <p:cNvPr id="3" name="Picture 3"/>
            <p:cNvPicPr>
              <a:picLocks noChangeAspect="1"/>
            </p:cNvPicPr>
            <p:nvPr/>
          </p:nvPicPr>
          <p:blipFill>
            <a:blip r:embed="rId2"/>
            <a:srcRect l="18755" r="18755"/>
            <a:stretch>
              <a:fillRect/>
            </a:stretch>
          </p:blipFill>
          <p:spPr>
            <a:xfrm>
              <a:off x="0" y="0"/>
              <a:ext cx="8570882" cy="13716000"/>
            </a:xfrm>
            <a:prstGeom prst="rect">
              <a:avLst/>
            </a:prstGeom>
          </p:spPr>
        </p:pic>
      </p:grpSp>
      <p:sp>
        <p:nvSpPr>
          <p:cNvPr id="4" name="TextBox 4"/>
          <p:cNvSpPr txBox="1"/>
          <p:nvPr/>
        </p:nvSpPr>
        <p:spPr>
          <a:xfrm>
            <a:off x="1028700" y="2946321"/>
            <a:ext cx="10484707" cy="786765"/>
          </a:xfrm>
          <a:prstGeom prst="rect">
            <a:avLst/>
          </a:prstGeom>
        </p:spPr>
        <p:txBody>
          <a:bodyPr lIns="0" tIns="0" rIns="0" bIns="0" rtlCol="0" anchor="t">
            <a:spAutoFit/>
          </a:bodyPr>
          <a:lstStyle/>
          <a:p>
            <a:pPr algn="l">
              <a:lnSpc>
                <a:spcPts val="6240"/>
              </a:lnSpc>
            </a:pPr>
            <a:r>
              <a:rPr lang="en-US" sz="4800" b="1" spc="1440">
                <a:solidFill>
                  <a:srgbClr val="000000"/>
                </a:solidFill>
                <a:latin typeface="Roboto Bold"/>
                <a:ea typeface="Roboto Bold"/>
                <a:cs typeface="Roboto Bold"/>
                <a:sym typeface="Roboto Bold"/>
              </a:rPr>
              <a:t>ARTIST DEVELOPMENT</a:t>
            </a:r>
          </a:p>
        </p:txBody>
      </p:sp>
      <p:sp>
        <p:nvSpPr>
          <p:cNvPr id="5" name="TextBox 5"/>
          <p:cNvSpPr txBox="1"/>
          <p:nvPr/>
        </p:nvSpPr>
        <p:spPr>
          <a:xfrm>
            <a:off x="1028700" y="4234815"/>
            <a:ext cx="9857687" cy="5480685"/>
          </a:xfrm>
          <a:prstGeom prst="rect">
            <a:avLst/>
          </a:prstGeom>
        </p:spPr>
        <p:txBody>
          <a:bodyPr lIns="0" tIns="0" rIns="0" bIns="0" rtlCol="0" anchor="t">
            <a:spAutoFit/>
          </a:bodyPr>
          <a:lstStyle/>
          <a:p>
            <a:pPr algn="l">
              <a:lnSpc>
                <a:spcPts val="3600"/>
              </a:lnSpc>
            </a:pPr>
            <a:r>
              <a:rPr lang="en-US" sz="2400" spc="60">
                <a:solidFill>
                  <a:srgbClr val="000000"/>
                </a:solidFill>
                <a:latin typeface="Roboto"/>
                <a:ea typeface="Roboto"/>
                <a:cs typeface="Roboto"/>
                <a:sym typeface="Roboto"/>
              </a:rPr>
              <a:t>Supports artists and creative workers to deepen their practice and build technical and professional skills. </a:t>
            </a:r>
          </a:p>
          <a:p>
            <a:pPr algn="l">
              <a:lnSpc>
                <a:spcPts val="3600"/>
              </a:lnSpc>
            </a:pPr>
            <a:endParaRPr lang="en-US" sz="2400" spc="60">
              <a:solidFill>
                <a:srgbClr val="000000"/>
              </a:solidFill>
              <a:latin typeface="Roboto"/>
              <a:ea typeface="Roboto"/>
              <a:cs typeface="Roboto"/>
              <a:sym typeface="Roboto"/>
            </a:endParaRPr>
          </a:p>
          <a:p>
            <a:pPr algn="l">
              <a:lnSpc>
                <a:spcPts val="3600"/>
              </a:lnSpc>
            </a:pPr>
            <a:r>
              <a:rPr lang="en-US" sz="2400" b="1" spc="60">
                <a:solidFill>
                  <a:srgbClr val="000000"/>
                </a:solidFill>
                <a:latin typeface="Roboto Bold"/>
                <a:ea typeface="Roboto Bold"/>
                <a:cs typeface="Roboto Bold"/>
                <a:sym typeface="Roboto Bold"/>
              </a:rPr>
              <a:t>Mentorship</a:t>
            </a:r>
            <a:r>
              <a:rPr lang="en-US" sz="2400" spc="60">
                <a:solidFill>
                  <a:srgbClr val="000000"/>
                </a:solidFill>
                <a:latin typeface="Roboto"/>
                <a:ea typeface="Roboto"/>
                <a:cs typeface="Roboto"/>
                <a:sym typeface="Roboto"/>
              </a:rPr>
              <a:t> up to $5000</a:t>
            </a:r>
          </a:p>
          <a:p>
            <a:pPr algn="l">
              <a:lnSpc>
                <a:spcPts val="3600"/>
              </a:lnSpc>
            </a:pPr>
            <a:r>
              <a:rPr lang="en-US" sz="2400" spc="60">
                <a:solidFill>
                  <a:srgbClr val="000000"/>
                </a:solidFill>
                <a:latin typeface="Roboto"/>
                <a:ea typeface="Roboto"/>
                <a:cs typeface="Roboto"/>
                <a:sym typeface="Roboto"/>
              </a:rPr>
              <a:t>To undertake a structured mentorship with a suitable mentor to develop artistic practice, enhance skills and support career growth.</a:t>
            </a:r>
          </a:p>
          <a:p>
            <a:pPr algn="l">
              <a:lnSpc>
                <a:spcPts val="3600"/>
              </a:lnSpc>
            </a:pPr>
            <a:r>
              <a:rPr lang="en-US" sz="2400" spc="60">
                <a:solidFill>
                  <a:srgbClr val="000000"/>
                </a:solidFill>
                <a:latin typeface="Roboto"/>
                <a:ea typeface="Roboto"/>
                <a:cs typeface="Roboto"/>
                <a:sym typeface="Roboto"/>
              </a:rPr>
              <a:t> </a:t>
            </a:r>
          </a:p>
          <a:p>
            <a:pPr algn="l">
              <a:lnSpc>
                <a:spcPts val="3600"/>
              </a:lnSpc>
            </a:pPr>
            <a:r>
              <a:rPr lang="en-US" sz="2400" b="1" spc="60">
                <a:solidFill>
                  <a:srgbClr val="000000"/>
                </a:solidFill>
                <a:latin typeface="Roboto Bold"/>
                <a:ea typeface="Roboto Bold"/>
                <a:cs typeface="Roboto Bold"/>
                <a:sym typeface="Roboto Bold"/>
              </a:rPr>
              <a:t>Professional Development</a:t>
            </a:r>
            <a:r>
              <a:rPr lang="en-US" sz="2400" spc="60">
                <a:solidFill>
                  <a:srgbClr val="000000"/>
                </a:solidFill>
                <a:latin typeface="Roboto"/>
                <a:ea typeface="Roboto"/>
                <a:cs typeface="Roboto"/>
                <a:sym typeface="Roboto"/>
              </a:rPr>
              <a:t> up to $1500</a:t>
            </a:r>
          </a:p>
          <a:p>
            <a:pPr algn="l">
              <a:lnSpc>
                <a:spcPts val="3600"/>
              </a:lnSpc>
            </a:pPr>
            <a:r>
              <a:rPr lang="en-US" sz="2400" spc="60">
                <a:solidFill>
                  <a:srgbClr val="000000"/>
                </a:solidFill>
                <a:latin typeface="Roboto"/>
                <a:ea typeface="Roboto"/>
                <a:cs typeface="Roboto"/>
                <a:sym typeface="Roboto"/>
              </a:rPr>
              <a:t>Available for up to 50% of the cost to attend or present at significant industry conferences, workshops and events</a:t>
            </a:r>
          </a:p>
          <a:p>
            <a:pPr algn="l">
              <a:lnSpc>
                <a:spcPts val="3600"/>
              </a:lnSpc>
            </a:pPr>
            <a:endParaRPr lang="en-US" sz="2400" spc="60">
              <a:solidFill>
                <a:srgbClr val="000000"/>
              </a:solidFill>
              <a:latin typeface="Roboto"/>
              <a:ea typeface="Roboto"/>
              <a:cs typeface="Roboto"/>
              <a:sym typeface="Roboto"/>
            </a:endParaRPr>
          </a:p>
          <a:p>
            <a:pPr algn="l">
              <a:lnSpc>
                <a:spcPts val="3600"/>
              </a:lnSpc>
            </a:pPr>
            <a:endParaRPr lang="en-US" sz="2400" spc="60">
              <a:solidFill>
                <a:srgbClr val="000000"/>
              </a:solidFill>
              <a:latin typeface="Roboto"/>
              <a:ea typeface="Roboto"/>
              <a:cs typeface="Roboto"/>
              <a:sym typeface="Roboto"/>
            </a:endParaRPr>
          </a:p>
        </p:txBody>
      </p:sp>
      <p:sp>
        <p:nvSpPr>
          <p:cNvPr id="6" name="AutoShape 6"/>
          <p:cNvSpPr/>
          <p:nvPr/>
        </p:nvSpPr>
        <p:spPr>
          <a:xfrm>
            <a:off x="1028700" y="1042988"/>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7" name="AutoShape 7"/>
          <p:cNvSpPr/>
          <p:nvPr/>
        </p:nvSpPr>
        <p:spPr>
          <a:xfrm>
            <a:off x="1028700" y="9239250"/>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8" name="TextBox 8"/>
          <p:cNvSpPr txBox="1"/>
          <p:nvPr/>
        </p:nvSpPr>
        <p:spPr>
          <a:xfrm>
            <a:off x="1028700" y="9404986"/>
            <a:ext cx="9857687" cy="310514"/>
          </a:xfrm>
          <a:prstGeom prst="rect">
            <a:avLst/>
          </a:prstGeom>
        </p:spPr>
        <p:txBody>
          <a:bodyPr lIns="0" tIns="0" rIns="0" bIns="0" rtlCol="0" anchor="t">
            <a:spAutoFit/>
          </a:bodyPr>
          <a:lstStyle/>
          <a:p>
            <a:pPr algn="just">
              <a:lnSpc>
                <a:spcPts val="2400"/>
              </a:lnSpc>
            </a:pPr>
            <a:r>
              <a:rPr lang="en-US" sz="1600" spc="40">
                <a:solidFill>
                  <a:srgbClr val="000000"/>
                </a:solidFill>
                <a:latin typeface="Roboto"/>
                <a:ea typeface="Roboto"/>
                <a:cs typeface="Roboto"/>
                <a:sym typeface="Roboto"/>
              </a:rPr>
              <a:t>Image : co of Sara Yael Cowan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042988"/>
            <a:ext cx="6492240" cy="0"/>
          </a:xfrm>
          <a:prstGeom prst="line">
            <a:avLst/>
          </a:prstGeom>
          <a:ln w="19050" cap="flat">
            <a:solidFill>
              <a:srgbClr val="000000"/>
            </a:solidFill>
            <a:prstDash val="solid"/>
            <a:headEnd type="none" w="sm" len="sm"/>
            <a:tailEnd type="none" w="sm" len="sm"/>
          </a:ln>
        </p:spPr>
        <p:txBody>
          <a:bodyPr/>
          <a:lstStyle/>
          <a:p>
            <a:endParaRPr lang="en-AU"/>
          </a:p>
        </p:txBody>
      </p:sp>
      <p:sp>
        <p:nvSpPr>
          <p:cNvPr id="3" name="Freeform 3"/>
          <p:cNvSpPr/>
          <p:nvPr/>
        </p:nvSpPr>
        <p:spPr>
          <a:xfrm>
            <a:off x="1028700" y="1028700"/>
            <a:ext cx="10109316" cy="8229600"/>
          </a:xfrm>
          <a:custGeom>
            <a:avLst/>
            <a:gdLst/>
            <a:ahLst/>
            <a:cxnLst/>
            <a:rect l="l" t="t" r="r" b="b"/>
            <a:pathLst>
              <a:path w="10109316" h="8229600">
                <a:moveTo>
                  <a:pt x="0" y="0"/>
                </a:moveTo>
                <a:lnTo>
                  <a:pt x="10109316" y="0"/>
                </a:lnTo>
                <a:lnTo>
                  <a:pt x="10109316" y="8229600"/>
                </a:lnTo>
                <a:lnTo>
                  <a:pt x="0" y="8229600"/>
                </a:lnTo>
                <a:lnTo>
                  <a:pt x="0" y="0"/>
                </a:lnTo>
                <a:close/>
              </a:path>
            </a:pathLst>
          </a:custGeom>
          <a:blipFill>
            <a:blip r:embed="rId3"/>
            <a:stretch>
              <a:fillRect l="-22109"/>
            </a:stretch>
          </a:blipFill>
        </p:spPr>
        <p:txBody>
          <a:bodyPr/>
          <a:lstStyle/>
          <a:p>
            <a:endParaRPr lang="en-AU"/>
          </a:p>
        </p:txBody>
      </p:sp>
      <p:sp>
        <p:nvSpPr>
          <p:cNvPr id="4" name="TextBox 4"/>
          <p:cNvSpPr txBox="1"/>
          <p:nvPr/>
        </p:nvSpPr>
        <p:spPr>
          <a:xfrm>
            <a:off x="8041474" y="971550"/>
            <a:ext cx="9217826" cy="786765"/>
          </a:xfrm>
          <a:prstGeom prst="rect">
            <a:avLst/>
          </a:prstGeom>
        </p:spPr>
        <p:txBody>
          <a:bodyPr lIns="0" tIns="0" rIns="0" bIns="0" rtlCol="0" anchor="t">
            <a:spAutoFit/>
          </a:bodyPr>
          <a:lstStyle/>
          <a:p>
            <a:pPr algn="r">
              <a:lnSpc>
                <a:spcPts val="6240"/>
              </a:lnSpc>
            </a:pPr>
            <a:r>
              <a:rPr lang="en-US" sz="4800" b="1" spc="1440">
                <a:solidFill>
                  <a:srgbClr val="000000"/>
                </a:solidFill>
                <a:latin typeface="Roboto Bold"/>
                <a:ea typeface="Roboto Bold"/>
                <a:cs typeface="Roboto Bold"/>
                <a:sym typeface="Roboto Bold"/>
              </a:rPr>
              <a:t>ELIGIBILITY</a:t>
            </a:r>
          </a:p>
        </p:txBody>
      </p:sp>
      <p:sp>
        <p:nvSpPr>
          <p:cNvPr id="5" name="TextBox 5"/>
          <p:cNvSpPr txBox="1"/>
          <p:nvPr/>
        </p:nvSpPr>
        <p:spPr>
          <a:xfrm>
            <a:off x="7401613" y="1672590"/>
            <a:ext cx="9857687" cy="908685"/>
          </a:xfrm>
          <a:prstGeom prst="rect">
            <a:avLst/>
          </a:prstGeom>
        </p:spPr>
        <p:txBody>
          <a:bodyPr lIns="0" tIns="0" rIns="0" bIns="0" rtlCol="0" anchor="t">
            <a:spAutoFit/>
          </a:bodyPr>
          <a:lstStyle/>
          <a:p>
            <a:pPr algn="r">
              <a:lnSpc>
                <a:spcPts val="3600"/>
              </a:lnSpc>
            </a:pPr>
            <a:r>
              <a:rPr lang="en-US" sz="2400" spc="60">
                <a:solidFill>
                  <a:srgbClr val="000000"/>
                </a:solidFill>
                <a:latin typeface="Roboto"/>
                <a:ea typeface="Roboto"/>
                <a:cs typeface="Roboto"/>
                <a:sym typeface="Roboto"/>
              </a:rPr>
              <a:t>Who can apply for funding?</a:t>
            </a:r>
          </a:p>
          <a:p>
            <a:pPr algn="r">
              <a:lnSpc>
                <a:spcPts val="3600"/>
              </a:lnSpc>
            </a:pPr>
            <a:endParaRPr lang="en-US" sz="2400" spc="60">
              <a:solidFill>
                <a:srgbClr val="000000"/>
              </a:solidFill>
              <a:latin typeface="Roboto"/>
              <a:ea typeface="Roboto"/>
              <a:cs typeface="Roboto"/>
              <a:sym typeface="Roboto"/>
            </a:endParaRPr>
          </a:p>
        </p:txBody>
      </p:sp>
      <p:sp>
        <p:nvSpPr>
          <p:cNvPr id="6" name="TextBox 6"/>
          <p:cNvSpPr txBox="1"/>
          <p:nvPr/>
        </p:nvSpPr>
        <p:spPr>
          <a:xfrm>
            <a:off x="1028700" y="9282415"/>
            <a:ext cx="9857687" cy="615314"/>
          </a:xfrm>
          <a:prstGeom prst="rect">
            <a:avLst/>
          </a:prstGeom>
        </p:spPr>
        <p:txBody>
          <a:bodyPr lIns="0" tIns="0" rIns="0" bIns="0" rtlCol="0" anchor="t">
            <a:spAutoFit/>
          </a:bodyPr>
          <a:lstStyle/>
          <a:p>
            <a:pPr algn="just">
              <a:lnSpc>
                <a:spcPts val="2400"/>
              </a:lnSpc>
            </a:pPr>
            <a:r>
              <a:rPr lang="en-US" sz="1600" spc="40">
                <a:solidFill>
                  <a:srgbClr val="000000"/>
                </a:solidFill>
                <a:latin typeface="Roboto"/>
                <a:ea typeface="Roboto"/>
                <a:cs typeface="Roboto"/>
                <a:sym typeface="Roboto"/>
              </a:rPr>
              <a:t>Image: Louise King, Long Listen Festival, Photo Barry Alsop.</a:t>
            </a:r>
          </a:p>
          <a:p>
            <a:pPr algn="just">
              <a:lnSpc>
                <a:spcPts val="2400"/>
              </a:lnSpc>
            </a:pPr>
            <a:endParaRPr lang="en-US" sz="1600" spc="40">
              <a:solidFill>
                <a:srgbClr val="000000"/>
              </a:solidFill>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4330</Words>
  <Application>Microsoft Office PowerPoint</Application>
  <PresentationFormat>Custom</PresentationFormat>
  <Paragraphs>572</Paragraphs>
  <Slides>48</Slides>
  <Notes>15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48</vt:i4>
      </vt:variant>
    </vt:vector>
  </HeadingPairs>
  <TitlesOfParts>
    <vt:vector size="56" baseType="lpstr">
      <vt:lpstr>Roboto</vt:lpstr>
      <vt:lpstr>Arial</vt:lpstr>
      <vt:lpstr>Roboto Bold</vt:lpstr>
      <vt:lpstr>Calibri</vt:lpstr>
      <vt:lpstr>Roboto Bold Italics</vt:lpstr>
      <vt:lpstr>Helvetica Now Bold</vt:lpstr>
      <vt:lpstr>Roboto Italics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RADF MIXER - Sept 2026</dc:title>
  <dc:creator>Kelsey Gray</dc:creator>
  <cp:lastModifiedBy>Kelsey Gray</cp:lastModifiedBy>
  <cp:revision>1</cp:revision>
  <dcterms:created xsi:type="dcterms:W3CDTF">2006-08-16T00:00:00Z</dcterms:created>
  <dcterms:modified xsi:type="dcterms:W3CDTF">2026-08-06T06:05:32Z</dcterms:modified>
  <dc:identifier>DAHQ68f0fMQ</dc:identifier>
</cp:coreProperties>
</file>